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7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54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57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58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59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slide64.xml" ContentType="application/vnd.openxmlformats-officedocument.presentationml.slide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2.xml" ContentType="application/vnd.openxmlformats-officedocument.presentationml.slide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62.xml" ContentType="application/vnd.openxmlformats-officedocument.presentationml.slide+xml"/>
  <Override PartName="/ppt/slides/slide41.xml" ContentType="application/vnd.openxmlformats-officedocument.presentationml.slide+xml"/>
  <Override PartName="/ppt/slides/slide63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54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55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56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57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58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59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64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45.xml.rels" ContentType="application/vnd.openxmlformats-package.relationships+xml"/>
  <Override PartName="/ppt/slides/_rels/slide23.xml.rels" ContentType="application/vnd.openxmlformats-package.relationships+xml"/>
  <Override PartName="/ppt/slides/_rels/slide46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25.xml.rels" ContentType="application/vnd.openxmlformats-package.relationships+xml"/>
  <Override PartName="/ppt/slides/_rels/slide48.xml.rels" ContentType="application/vnd.openxmlformats-package.relationships+xml"/>
  <Override PartName="/ppt/slides/_rels/slide26.xml.rels" ContentType="application/vnd.openxmlformats-package.relationships+xml"/>
  <Override PartName="/ppt/slides/_rels/slide4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52.xml.rels" ContentType="application/vnd.openxmlformats-package.relationships+xml"/>
  <Override PartName="/ppt/slides/_rels/slide30.xml.rels" ContentType="application/vnd.openxmlformats-package.relationships+xml"/>
  <Override PartName="/ppt/slides/_rels/slide53.xml.rels" ContentType="application/vnd.openxmlformats-package.relationships+xml"/>
  <Override PartName="/ppt/slides/_rels/slide31.xml.rels" ContentType="application/vnd.openxmlformats-package.relationships+xml"/>
  <Override PartName="/ppt/slides/_rels/slide62.xml.rels" ContentType="application/vnd.openxmlformats-package.relationships+xml"/>
  <Override PartName="/ppt/slides/_rels/slide40.xml.rels" ContentType="application/vnd.openxmlformats-package.relationships+xml"/>
  <Override PartName="/ppt/slides/_rels/slide63.xml.rels" ContentType="application/vnd.openxmlformats-package.relationships+xml"/>
  <Override PartName="/ppt/slides/_rels/slide41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media/image1.png" ContentType="image/png"/>
  <Override PartName="/ppt/media/image58.png" ContentType="image/png"/>
  <Override PartName="/ppt/media/image8.jpeg" ContentType="image/jpeg"/>
  <Override PartName="/ppt/media/image35.jpeg" ContentType="image/jpeg"/>
  <Override PartName="/ppt/media/image14.png" ContentType="image/png"/>
  <Override PartName="/ppt/media/image107.jpeg" ContentType="image/jpeg"/>
  <Override PartName="/ppt/media/image51.jpeg" ContentType="image/jpeg"/>
  <Override PartName="/ppt/media/image2.jpeg" ContentType="image/jpeg"/>
  <Override PartName="/ppt/media/image3.jpeg" ContentType="image/jpeg"/>
  <Override PartName="/ppt/media/image124.jpeg" ContentType="image/jpeg"/>
  <Override PartName="/ppt/media/image30.jpeg" ContentType="image/jpeg"/>
  <Override PartName="/ppt/media/image52.jpeg" ContentType="image/jpeg"/>
  <Override PartName="/ppt/media/image4.jpeg" ContentType="image/jpeg"/>
  <Override PartName="/ppt/media/image125.jpeg" ContentType="image/jpeg"/>
  <Override PartName="/ppt/media/image31.jpeg" ContentType="image/jpeg"/>
  <Override PartName="/ppt/media/image53.jpeg" ContentType="image/jpeg"/>
  <Override PartName="/ppt/media/image5.jpeg" ContentType="image/jpeg"/>
  <Override PartName="/ppt/media/image104.jpeg" ContentType="image/jpeg"/>
  <Override PartName="/ppt/media/image10.jpeg" ContentType="image/jpeg"/>
  <Override PartName="/ppt/media/image126.jpeg" ContentType="image/jpeg"/>
  <Override PartName="/ppt/media/image32.jpeg" ContentType="image/jpeg"/>
  <Override PartName="/ppt/media/image54.jpeg" ContentType="image/jpeg"/>
  <Override PartName="/ppt/media/image6.jpeg" ContentType="image/jpeg"/>
  <Override PartName="/ppt/media/image127.jpeg" ContentType="image/jpeg"/>
  <Override PartName="/ppt/media/image33.jpeg" ContentType="image/jpeg"/>
  <Override PartName="/ppt/media/image55.jpeg" ContentType="image/jpeg"/>
  <Override PartName="/ppt/media/image7.jpeg" ContentType="image/jpeg"/>
  <Override PartName="/ppt/media/image128.jpeg" ContentType="image/jpeg"/>
  <Override PartName="/ppt/media/image34.jpeg" ContentType="image/jpeg"/>
  <Override PartName="/ppt/media/image56.jpeg" ContentType="image/jpeg"/>
  <Override PartName="/ppt/media/image9.jpeg" ContentType="image/jpeg"/>
  <Override PartName="/ppt/media/image36.jpeg" ContentType="image/jpeg"/>
  <Override PartName="/ppt/media/image27.jpeg" ContentType="image/jpeg"/>
  <Override PartName="/ppt/media/image11.png" ContentType="image/png"/>
  <Override PartName="/ppt/media/image49.jpeg" ContentType="image/jpeg"/>
  <Override PartName="/ppt/media/image109.jpeg" ContentType="image/jpeg"/>
  <Override PartName="/ppt/media/image15.jpeg" ContentType="image/jpeg"/>
  <Override PartName="/ppt/media/image12.png" ContentType="image/png"/>
  <Override PartName="/ppt/media/image37.jpeg" ContentType="image/jpeg"/>
  <Override PartName="/ppt/media/image119.jpeg" ContentType="image/jpeg"/>
  <Override PartName="/ppt/media/image13.png" ContentType="image/png"/>
  <Override PartName="/ppt/media/image25.jpeg" ContentType="image/jpeg"/>
  <Override PartName="/ppt/media/image47.jpeg" ContentType="image/jpeg"/>
  <Override PartName="/ppt/media/image57.png" ContentType="image/png"/>
  <Override PartName="/ppt/media/image16.jpeg" ContentType="image/jpeg"/>
  <Override PartName="/ppt/media/image38.jpeg" ContentType="image/jpeg"/>
  <Override PartName="/ppt/media/image17.jpeg" ContentType="image/jpeg"/>
  <Override PartName="/ppt/media/image39.jpeg" ContentType="image/jpeg"/>
  <Override PartName="/ppt/media/image18.jpeg" ContentType="image/jpeg"/>
  <Override PartName="/ppt/media/image19.jpeg" ContentType="image/jpeg"/>
  <Override PartName="/ppt/media/image114.jpeg" ContentType="image/jpeg"/>
  <Override PartName="/ppt/media/image20.jpeg" ContentType="image/jpeg"/>
  <Override PartName="/ppt/media/image42.jpeg" ContentType="image/jpeg"/>
  <Override PartName="/ppt/media/image64.jpeg" ContentType="image/jpeg"/>
  <Override PartName="/ppt/media/image115.jpeg" ContentType="image/jpeg"/>
  <Override PartName="/ppt/media/image21.jpeg" ContentType="image/jpeg"/>
  <Override PartName="/ppt/media/image43.jpeg" ContentType="image/jpeg"/>
  <Override PartName="/ppt/media/image116.jpeg" ContentType="image/jpeg"/>
  <Override PartName="/ppt/media/image22.jpeg" ContentType="image/jpeg"/>
  <Override PartName="/ppt/media/image44.jpeg" ContentType="image/jpeg"/>
  <Override PartName="/ppt/media/image117.jpeg" ContentType="image/jpeg"/>
  <Override PartName="/ppt/media/image23.jpeg" ContentType="image/jpeg"/>
  <Override PartName="/ppt/media/image45.jpeg" ContentType="image/jpeg"/>
  <Override PartName="/ppt/media/image59.png" ContentType="image/png"/>
  <Override PartName="/ppt/media/image46.jpeg" ContentType="image/jpeg"/>
  <Override PartName="/ppt/media/image24.jpeg" ContentType="image/jpeg"/>
  <Override PartName="/ppt/media/image118.jpeg" ContentType="image/jpeg"/>
  <Override PartName="/ppt/media/image48.jpeg" ContentType="image/jpeg"/>
  <Override PartName="/ppt/media/image26.jpeg" ContentType="image/jpeg"/>
  <Override PartName="/ppt/media/image28.jpeg" ContentType="image/jpeg"/>
  <Override PartName="/ppt/media/image29.jpeg" ContentType="image/jpeg"/>
  <Override PartName="/ppt/media/image62.jpeg" ContentType="image/jpeg"/>
  <Override PartName="/ppt/media/image40.jpeg" ContentType="image/jpeg"/>
  <Override PartName="/ppt/media/image134.jpeg" ContentType="image/jpeg"/>
  <Override PartName="/ppt/media/image63.jpeg" ContentType="image/jpeg"/>
  <Override PartName="/ppt/media/image41.jpeg" ContentType="image/jpeg"/>
  <Override PartName="/ppt/media/image135.jpeg" ContentType="image/jpeg"/>
  <Override PartName="/ppt/media/image50.jpeg" ContentType="image/jpeg"/>
  <Override PartName="/ppt/media/image60.jpeg" ContentType="image/jpeg"/>
  <Override PartName="/ppt/media/image61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jpeg" ContentType="image/jpeg"/>
  <Override PartName="/ppt/media/image86.jpeg" ContentType="image/jpeg"/>
  <Override PartName="/ppt/media/image87.jpeg" ContentType="image/jpeg"/>
  <Override PartName="/ppt/media/image88.jpeg" ContentType="image/jpeg"/>
  <Override PartName="/ppt/media/image89.jpeg" ContentType="image/jpeg"/>
  <Override PartName="/ppt/media/image90.jpeg" ContentType="image/jpeg"/>
  <Override PartName="/ppt/media/image91.jpeg" ContentType="image/jpeg"/>
  <Override PartName="/ppt/media/image92.png" ContentType="image/png"/>
  <Override PartName="/ppt/media/image93.jpeg" ContentType="image/jpeg"/>
  <Override PartName="/ppt/media/image94.jpeg" ContentType="image/jpeg"/>
  <Override PartName="/ppt/media/image95.jpeg" ContentType="image/jpeg"/>
  <Override PartName="/ppt/media/image96.jpeg" ContentType="image/jpeg"/>
  <Override PartName="/ppt/media/image97.jpeg" ContentType="image/jpeg"/>
  <Override PartName="/ppt/media/image98.jpeg" ContentType="image/jpeg"/>
  <Override PartName="/ppt/media/image99.jpeg" ContentType="image/jpeg"/>
  <Override PartName="/ppt/media/image100.jpeg" ContentType="image/jpeg"/>
  <Override PartName="/ppt/media/image101.jpeg" ContentType="image/jpeg"/>
  <Override PartName="/ppt/media/image102.jpeg" ContentType="image/jpeg"/>
  <Override PartName="/ppt/media/image103.jpeg" ContentType="image/jpeg"/>
  <Override PartName="/ppt/media/image105.jpeg" ContentType="image/jpeg"/>
  <Override PartName="/ppt/media/image106.jpeg" ContentType="image/jpeg"/>
  <Override PartName="/ppt/media/image108.jpeg" ContentType="image/jpeg"/>
  <Override PartName="/ppt/media/image110.jpeg" ContentType="image/jpeg"/>
  <Override PartName="/ppt/media/image111.jpeg" ContentType="image/jpeg"/>
  <Override PartName="/ppt/media/image112.jpeg" ContentType="image/jpeg"/>
  <Override PartName="/ppt/media/image113.jpeg" ContentType="image/jpeg"/>
  <Override PartName="/ppt/media/image120.jpeg" ContentType="image/jpeg"/>
  <Override PartName="/ppt/media/image121.jpeg" ContentType="image/jpeg"/>
  <Override PartName="/ppt/media/image122.jpeg" ContentType="image/jpeg"/>
  <Override PartName="/ppt/media/image123.jpeg" ContentType="image/jpeg"/>
  <Override PartName="/ppt/media/image129.png" ContentType="image/png"/>
  <Override PartName="/ppt/media/image130.jpeg" ContentType="image/jpeg"/>
  <Override PartName="/ppt/media/image131.jpeg" ContentType="image/jpeg"/>
  <Override PartName="/ppt/media/image132.jpeg" ContentType="image/jpeg"/>
  <Override PartName="/ppt/media/image133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dt" idx="1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ftr" idx="2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2F2E116-A8BA-4B06-AECE-56A8EA439D4D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1EECF5-FD41-4773-AED8-C9BDE6E644E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C38637D-0CCF-489F-BB5B-A103BA5C7F9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79A0C9-284F-458A-AEA9-B7AB32B577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9DCBFC-4B08-4F9F-A847-575CCD391A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E15602-B6D1-46B4-8094-78B17310F71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4C604E-1E3E-474D-9553-3B6BF257E2A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DEA038D-9FCB-4AE1-A1C1-EDBD69D82D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A6A10F3-F6B2-410D-A9F1-86A9E24C6F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667D8AF-9D1A-4840-861D-3E13C28C39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0153ADD-4269-4AF2-BD33-478FE10C30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3B40C6-D100-40A7-BEEE-D91B891AC1B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23B10DC-9032-439A-A8E4-8C3FF5F10E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02E6F8-65B4-4A10-A472-6D35307A1D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6499A2-D0DF-47B3-8A2C-B0CCD8384D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6571D3-F369-42AE-9EC1-65E9F4FCAC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78F24E-F355-4317-95E6-F55FC20F9A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2C00FD5-B6E2-454C-ACD2-98AD280C9F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EA01BA3-D3B2-4898-8D51-9713C695A73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2AA8D6A-9C8A-495C-A1AA-AB958C1C72B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73FDBBB-9F4B-4745-A8A9-D4177331BF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5511B8D-C7C8-4348-8809-132AE7DC98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80CCEFF-1D9B-4EB6-9A0F-8D11E8A5A3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925040B-A711-4222-81B1-B8E66ED704B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7EA46CB-B6C0-46C1-8DA9-2F5CBFE230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1F545B-2F3D-4682-BEFD-6FD7F5F007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4FE0128-DE27-4BB4-8DF5-428393474B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7E51630-F240-4FD5-AF95-06AD87CEE9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1472972-7969-4A83-B7CF-D6F35C979B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2814427-45F0-454A-84A4-853CA4638F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054A087-F892-431F-8174-FA0670C4769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5EE8B14-CCC8-4DFE-9635-3EC0159057A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8D05E98-833D-40C2-B2B0-0BC8B6F2ECE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ACA95AE-7466-41E3-8E79-05DBE3AB06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29C7C1D-BF82-43AB-9B24-81AABEEFB4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408964B-FEDE-4815-8BFB-4E250F3866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897A32-61E2-4A00-A1C0-3206B91B6CE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750DBB5-11C6-4EBE-8FA9-433BD6198CE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4BAABF9-72E6-48BD-8A42-F838A362B0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471C91D-44DE-4056-B88D-368DE58FBC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3E725F7-0167-45A4-B1D8-2F0661579E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AE40EB5-1DD6-4798-A91C-FC0D524F3C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2CDDA4A-0FB2-454F-954C-FC892B7820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F75A1B2-AFBA-4FDC-9BAB-5CCDA65B5DF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E4879F8-CC25-4EE3-9617-337805D174D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6B46F19-161C-495E-99D8-78614D86EC2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9B4C54E-DFAB-4B2E-BF25-3428F17543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7C410E-02D3-4B1C-995F-6BD573AE276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86D6AC2-4B00-4750-9277-E908D111C8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1BCE708-72A0-474A-BC08-2467705FDB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DDB0D67-5B1C-4FA7-9DA5-4F85E7BC48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6C09AB8-3CA6-4044-B39A-CF2690C954E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F170EC5-804D-42D0-A701-BF2F7DC183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013853E-672C-406A-AA51-D03BF0C032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438D8B2-1F69-4B69-9915-6CF64D117D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4754073-3944-4CD8-9E87-FD893E7482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E204B1F-CC40-4BE4-95C5-17BD8789D3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8CC55ED-CB3E-4189-B1BA-D0B5BCC3EB5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83F3BD-AA1F-4C27-97CB-939F59A2E6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2847D3C-0F7A-4481-A9EE-652EB03AC10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C07F6FD-7AE2-4F71-A748-4795AFE86C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0EC0FE9-F803-40FA-B688-001F3FB1BC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FC1AA2B-269F-4409-95CD-4A2D478A63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2CEA6C5-301E-44EB-8266-FC449A07918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C06CC4CF-F197-4F23-9372-025C4495BB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1AC04C4-33CA-4AF9-AAA2-AD799732C6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B1C7B8A-C42C-44CB-8FBD-3684EEA202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E7A1945-8508-4367-97BB-5C08F3EE23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D56D94D-1F47-4FB3-B5F6-8A4BE6ED66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2538BA-898F-4234-ABB0-9BB396ACC8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1E06206-309C-4054-BEB9-A0F205A86DD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8965738-5AB5-488E-9C34-B6D0610E72E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6259A25-B5D4-40E6-8001-544279BF3E5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E32F98-8944-4201-B68E-3C837DCE3C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2F886F-5D13-458A-A9DE-B6D126C180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6098812-9B70-42A7-9BDE-B723CADC31D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27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6D6148-EDB2-40F9-84E2-221365EFC5B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7CECC89-EB02-4FA6-B8F3-7A3E2C10A11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14720" indent="-3110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9440" indent="-3110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44160" indent="-2764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58880" indent="-2073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7360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8832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90304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14720" indent="-3110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9440" indent="-3110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44160" indent="-2764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58880" indent="-2073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7360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8832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90304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E841239-5A53-4A1D-B1EF-4068CE1AAE8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7F87732-C7EE-40D5-9E7F-0BF52289CD0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A169B0-E3B3-449B-A007-7905D7D149C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4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hyperlink" Target="https://youtu.be/iH6xT1YpzZk" TargetMode="External"/><Relationship Id="rId6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hyperlink" Target="http://www.bgunb.ru/bgunb/professional/bgb/2000/1/article3.html" TargetMode="External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4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slideLayout" Target="../slideLayouts/slideLayout4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slideLayout" Target="../slideLayouts/slideLayout4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slideLayout" Target="../slideLayouts/slideLayout4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jpeg"/><Relationship Id="rId3" Type="http://schemas.openxmlformats.org/officeDocument/2006/relationships/image" Target="../media/image69.jpeg"/><Relationship Id="rId4" Type="http://schemas.openxmlformats.org/officeDocument/2006/relationships/slideLayout" Target="../slideLayouts/slideLayout6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slideLayout" Target="../slideLayouts/slideLayout6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slideLayout" Target="../slideLayouts/slideLayout6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image" Target="../media/image86.jpeg"/><Relationship Id="rId3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image" Target="../media/image88.jpeg"/><Relationship Id="rId3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image" Target="../media/image9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91.jpeg"/><Relationship Id="rId2" Type="http://schemas.openxmlformats.org/officeDocument/2006/relationships/slideLayout" Target="../slideLayouts/slideLayout4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91.jpeg"/><Relationship Id="rId2" Type="http://schemas.openxmlformats.org/officeDocument/2006/relationships/slideLayout" Target="../slideLayouts/slideLayout4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93.jpeg"/><Relationship Id="rId2" Type="http://schemas.openxmlformats.org/officeDocument/2006/relationships/image" Target="../media/image94.jpeg"/><Relationship Id="rId3" Type="http://schemas.openxmlformats.org/officeDocument/2006/relationships/slideLayout" Target="../slideLayouts/slideLayout40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95.jpeg"/><Relationship Id="rId2" Type="http://schemas.openxmlformats.org/officeDocument/2006/relationships/image" Target="../media/image96.jpeg"/><Relationship Id="rId3" Type="http://schemas.openxmlformats.org/officeDocument/2006/relationships/slideLayout" Target="../slideLayouts/slideLayout4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97.jpeg"/><Relationship Id="rId2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98.jpe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99.jpe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0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01.jpeg"/><Relationship Id="rId2" Type="http://schemas.openxmlformats.org/officeDocument/2006/relationships/slideLayout" Target="../slideLayouts/slideLayout2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02.jpeg"/><Relationship Id="rId2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hyperlink" Target="https://www.culture.ru/literature/libraries/location-krasnoyarskiy-kray-krasnoyarsk" TargetMode="External"/><Relationship Id="rId2" Type="http://schemas.openxmlformats.org/officeDocument/2006/relationships/hyperlink" Target="https://www.culture.ru/literature/libraries/location-krasnoyarskiy-kray-krasnoyarsk" TargetMode="External"/><Relationship Id="rId3" Type="http://schemas.openxmlformats.org/officeDocument/2006/relationships/hyperlink" Target="https://www.culture.ru/literature/libraries/location-krasnoyarskiy-kray-krasnoyarsk" TargetMode="External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6" Type="http://schemas.openxmlformats.org/officeDocument/2006/relationships/image" Target="../media/image105.jpeg"/><Relationship Id="rId7" Type="http://schemas.openxmlformats.org/officeDocument/2006/relationships/image" Target="../media/image106.jpeg"/><Relationship Id="rId8" Type="http://schemas.openxmlformats.org/officeDocument/2006/relationships/slideLayout" Target="../slideLayouts/slideLayout6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07.jpeg"/><Relationship Id="rId2" Type="http://schemas.openxmlformats.org/officeDocument/2006/relationships/slideLayout" Target="../slideLayouts/slideLayout6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08.jpeg"/><Relationship Id="rId2" Type="http://schemas.openxmlformats.org/officeDocument/2006/relationships/slideLayout" Target="../slideLayouts/slideLayout6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09.jpeg"/><Relationship Id="rId2" Type="http://schemas.openxmlformats.org/officeDocument/2006/relationships/slideLayout" Target="../slideLayouts/slideLayout6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110.jpeg"/><Relationship Id="rId2" Type="http://schemas.openxmlformats.org/officeDocument/2006/relationships/image" Target="../media/image111.jpeg"/><Relationship Id="rId3" Type="http://schemas.openxmlformats.org/officeDocument/2006/relationships/slideLayout" Target="../slideLayouts/slideLayout2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112.jpeg"/><Relationship Id="rId2" Type="http://schemas.openxmlformats.org/officeDocument/2006/relationships/image" Target="../media/image113.jpeg"/><Relationship Id="rId3" Type="http://schemas.openxmlformats.org/officeDocument/2006/relationships/image" Target="../media/image114.jpeg"/><Relationship Id="rId4" Type="http://schemas.openxmlformats.org/officeDocument/2006/relationships/slideLayout" Target="../slideLayouts/slideLayout2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115.jpeg"/><Relationship Id="rId2" Type="http://schemas.openxmlformats.org/officeDocument/2006/relationships/image" Target="../media/image116.jpeg"/><Relationship Id="rId3" Type="http://schemas.openxmlformats.org/officeDocument/2006/relationships/image" Target="../media/image117.jpeg"/><Relationship Id="rId4" Type="http://schemas.openxmlformats.org/officeDocument/2006/relationships/image" Target="../media/image118.jpeg"/><Relationship Id="rId5" Type="http://schemas.openxmlformats.org/officeDocument/2006/relationships/image" Target="../media/image119.jpeg"/><Relationship Id="rId6" Type="http://schemas.openxmlformats.org/officeDocument/2006/relationships/image" Target="../media/image120.jpeg"/><Relationship Id="rId7" Type="http://schemas.openxmlformats.org/officeDocument/2006/relationships/slideLayout" Target="../slideLayouts/slideLayout2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121.jpeg"/><Relationship Id="rId2" Type="http://schemas.openxmlformats.org/officeDocument/2006/relationships/image" Target="../media/image122.jpeg"/><Relationship Id="rId3" Type="http://schemas.openxmlformats.org/officeDocument/2006/relationships/image" Target="../media/image123.jpeg"/><Relationship Id="rId4" Type="http://schemas.openxmlformats.org/officeDocument/2006/relationships/image" Target="../media/image124.jpeg"/><Relationship Id="rId5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125.jpeg"/><Relationship Id="rId2" Type="http://schemas.openxmlformats.org/officeDocument/2006/relationships/image" Target="../media/image126.jpeg"/><Relationship Id="rId3" Type="http://schemas.openxmlformats.org/officeDocument/2006/relationships/image" Target="../media/image127.jpeg"/><Relationship Id="rId4" Type="http://schemas.openxmlformats.org/officeDocument/2006/relationships/image" Target="../media/image128.jpeg"/><Relationship Id="rId5" Type="http://schemas.openxmlformats.org/officeDocument/2006/relationships/image" Target="../media/image129.png"/><Relationship Id="rId6" Type="http://schemas.openxmlformats.org/officeDocument/2006/relationships/slideLayout" Target="../slideLayouts/slideLayout2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130.jpeg"/><Relationship Id="rId2" Type="http://schemas.openxmlformats.org/officeDocument/2006/relationships/image" Target="../media/image131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132.jpeg"/><Relationship Id="rId2" Type="http://schemas.openxmlformats.org/officeDocument/2006/relationships/image" Target="../media/image133.jpeg"/><Relationship Id="rId3" Type="http://schemas.openxmlformats.org/officeDocument/2006/relationships/image" Target="../media/image134.jpeg"/><Relationship Id="rId4" Type="http://schemas.openxmlformats.org/officeDocument/2006/relationships/slideLayout" Target="../slideLayouts/slideLayout2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135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Заголовок 1"/>
          <p:cNvSpPr/>
          <p:nvPr/>
        </p:nvSpPr>
        <p:spPr>
          <a:xfrm>
            <a:off x="1259640" y="1917000"/>
            <a:ext cx="7056000" cy="39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sp>
        <p:nvSpPr>
          <p:cNvPr id="254" name="Заголовок 1"/>
          <p:cNvSpPr/>
          <p:nvPr/>
        </p:nvSpPr>
        <p:spPr>
          <a:xfrm>
            <a:off x="1339920" y="2205000"/>
            <a:ext cx="7056000" cy="10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55" name="Заголовок 1"/>
          <p:cNvSpPr/>
          <p:nvPr/>
        </p:nvSpPr>
        <p:spPr>
          <a:xfrm>
            <a:off x="323640" y="5697360"/>
            <a:ext cx="8712360" cy="7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Кулакова Н.В., канд. пед. наук, доцент кафедры теории  и методики начального  образования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kulakova-nv@yandex.ru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6" name="Picture 2" descr="C:\Users\User\Downloads\ФНК\ФНК\фнк_лого_черный.png"/>
          <p:cNvPicPr/>
          <p:nvPr/>
        </p:nvPicPr>
        <p:blipFill>
          <a:blip r:embed="rId1"/>
          <a:stretch/>
        </p:blipFill>
        <p:spPr>
          <a:xfrm>
            <a:off x="323640" y="291600"/>
            <a:ext cx="1439280" cy="469080"/>
          </a:xfrm>
          <a:prstGeom prst="rect">
            <a:avLst/>
          </a:prstGeom>
          <a:ln w="0">
            <a:noFill/>
          </a:ln>
        </p:spPr>
      </p:pic>
      <p:sp>
        <p:nvSpPr>
          <p:cNvPr id="257" name="Прямоугольник 5"/>
          <p:cNvSpPr/>
          <p:nvPr/>
        </p:nvSpPr>
        <p:spPr>
          <a:xfrm>
            <a:off x="2483640" y="1027800"/>
            <a:ext cx="6325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ru-RU" sz="36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Почему важно читать дома?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36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Разговор о семейном чтении.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Рисунок 9" descr=""/>
          <p:cNvPicPr/>
          <p:nvPr/>
        </p:nvPicPr>
        <p:blipFill>
          <a:blip r:embed="rId2"/>
          <a:stretch/>
        </p:blipFill>
        <p:spPr>
          <a:xfrm>
            <a:off x="28800" y="2637000"/>
            <a:ext cx="4057560" cy="29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" descr=""/>
          <p:cNvPicPr/>
          <p:nvPr/>
        </p:nvPicPr>
        <p:blipFill>
          <a:blip r:embed="rId1"/>
          <a:stretch/>
        </p:blipFill>
        <p:spPr>
          <a:xfrm>
            <a:off x="1331640" y="332640"/>
            <a:ext cx="6499800" cy="55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1"/>
          <p:cNvSpPr/>
          <p:nvPr/>
        </p:nvSpPr>
        <p:spPr>
          <a:xfrm>
            <a:off x="231840" y="255600"/>
            <a:ext cx="7107480" cy="59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1600" spc="-1" strike="noStrike">
                <a:solidFill>
                  <a:srgbClr val="000000"/>
                </a:solidFill>
                <a:latin typeface="-apple-system"/>
                <a:ea typeface="DejaVu Sans"/>
              </a:rPr>
              <a:t>Больше читайте детям вслух, потому что чтение развивает мышление, словарный запас, кругозор и так далее…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1600" spc="-1" strike="noStrike">
                <a:solidFill>
                  <a:srgbClr val="000000"/>
                </a:solidFill>
                <a:latin typeface="-apple-system"/>
                <a:ea typeface="DejaVu Sans"/>
              </a:rPr>
              <a:t>Активное, заинтересованное слушание, в отличие от пассивного, в буквальном смысле, заставляет мозг ребёнка работать: возрастают нейронные связи, их пластичность.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-apple-system"/>
                <a:ea typeface="DejaVu Sans"/>
              </a:rPr>
              <a:t>А синаптическая пластичность - это основной механизм, который улучшает память, способствует обучению и развитию эмпатии – умения сочувствовать.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-apple-system"/>
                <a:ea typeface="DejaVu Sans"/>
              </a:rPr>
              <a:t>НЕСКОЛЬКО ПРОСТЫХ СОВЕТОВ: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-apple-system"/>
                <a:ea typeface="DejaVu Sans"/>
              </a:rPr>
              <a:t>  -во время чтения не стесняйтесь демонстрировать мимику и жесты, свойственные тому или иному персонажу, делайте в речи логические ударения, повторы наиболее важных слов, ориентируйтесь на изложенную в тексте ситуацию, чтобы полнее её отразить;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-apple-system"/>
                <a:ea typeface="DejaVu Sans"/>
              </a:rPr>
              <a:t>  -делайте драматические паузы, вскрикивайте, всплакивайте, изображайте голос персонажа, его интонацию, выражайте всю палитру эмоций, если того требует диалог и обстоятельства. Просто представьте себя внутри книги на месте главного героя и все у вас получится;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-apple-system"/>
                <a:ea typeface="DejaVu Sans"/>
              </a:rPr>
              <a:t>  -периодически отвлекайтесь от повествования, чтобы продолжить жизнь персонажей в реальном времени. Восклицайте: «Ну как же так! Почему он это сделал? Зачем же он туда пошел? Бедный мальчик, почему же ему так не везет! Что же сейчас будет?…»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Picture 2" descr="🌿"/>
          <p:cNvPicPr/>
          <p:nvPr/>
        </p:nvPicPr>
        <p:blipFill>
          <a:blip r:embed="rId1"/>
          <a:stretch/>
        </p:blipFill>
        <p:spPr>
          <a:xfrm>
            <a:off x="155520" y="-752400"/>
            <a:ext cx="151560" cy="15156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3" descr="🌺"/>
          <p:cNvPicPr/>
          <p:nvPr/>
        </p:nvPicPr>
        <p:blipFill>
          <a:blip r:embed="rId2"/>
          <a:stretch/>
        </p:blipFill>
        <p:spPr>
          <a:xfrm>
            <a:off x="155520" y="-477720"/>
            <a:ext cx="151560" cy="15156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4" descr="🌱"/>
          <p:cNvPicPr/>
          <p:nvPr/>
        </p:nvPicPr>
        <p:blipFill>
          <a:blip r:embed="rId3"/>
          <a:stretch/>
        </p:blipFill>
        <p:spPr>
          <a:xfrm>
            <a:off x="123840" y="206280"/>
            <a:ext cx="151560" cy="15156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5" descr="🌱"/>
          <p:cNvPicPr/>
          <p:nvPr/>
        </p:nvPicPr>
        <p:blipFill>
          <a:blip r:embed="rId4"/>
          <a:stretch/>
        </p:blipFill>
        <p:spPr>
          <a:xfrm>
            <a:off x="123840" y="343080"/>
            <a:ext cx="151560" cy="15156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6" descr="🌱"/>
          <p:cNvPicPr/>
          <p:nvPr/>
        </p:nvPicPr>
        <p:blipFill>
          <a:blip r:embed="rId5"/>
          <a:stretch/>
        </p:blipFill>
        <p:spPr>
          <a:xfrm>
            <a:off x="123840" y="479520"/>
            <a:ext cx="151560" cy="15156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7" descr=""/>
          <p:cNvPicPr/>
          <p:nvPr/>
        </p:nvPicPr>
        <p:blipFill>
          <a:blip r:embed="rId6"/>
          <a:stretch/>
        </p:blipFill>
        <p:spPr>
          <a:xfrm>
            <a:off x="7308360" y="116640"/>
            <a:ext cx="1772640" cy="230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 descr=""/>
          <p:cNvPicPr/>
          <p:nvPr/>
        </p:nvPicPr>
        <p:blipFill>
          <a:blip r:embed="rId1"/>
          <a:stretch/>
        </p:blipFill>
        <p:spPr>
          <a:xfrm>
            <a:off x="683640" y="387720"/>
            <a:ext cx="3599640" cy="308880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C:\Users\User\Desktop\РАБ СТОЛ 8.03.23\ФОРМ КВ ЧИТ\rNhBMqX2Uws.jpg"/>
          <p:cNvPicPr/>
          <p:nvPr/>
        </p:nvPicPr>
        <p:blipFill>
          <a:blip r:embed="rId2"/>
          <a:stretch/>
        </p:blipFill>
        <p:spPr>
          <a:xfrm>
            <a:off x="3585240" y="3774960"/>
            <a:ext cx="5249160" cy="246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 descr=""/>
          <p:cNvPicPr/>
          <p:nvPr/>
        </p:nvPicPr>
        <p:blipFill>
          <a:blip r:embed="rId1"/>
          <a:stretch/>
        </p:blipFill>
        <p:spPr>
          <a:xfrm>
            <a:off x="0" y="116640"/>
            <a:ext cx="3729240" cy="42040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C:\Users\User\Desktop\РАБ СТОЛ 8.03.23\ФОРМ КВ ЧИТ\g1fkntYNbP0.jpg"/>
          <p:cNvPicPr/>
          <p:nvPr/>
        </p:nvPicPr>
        <p:blipFill>
          <a:blip r:embed="rId2"/>
          <a:stretch/>
        </p:blipFill>
        <p:spPr>
          <a:xfrm>
            <a:off x="3376440" y="3360600"/>
            <a:ext cx="3381120" cy="33757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3" descr="C:\Users\User\Desktop\РАБ СТОЛ 8.03.23\ФОРМ КВ ЧИТ\hXEwYxxnEMU.jpg"/>
          <p:cNvPicPr/>
          <p:nvPr/>
        </p:nvPicPr>
        <p:blipFill>
          <a:blip r:embed="rId3"/>
          <a:stretch/>
        </p:blipFill>
        <p:spPr>
          <a:xfrm>
            <a:off x="5724000" y="332640"/>
            <a:ext cx="3270600" cy="324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" descr="C:\Users\User\Desktop\РАБ СТОЛ 8.03.23\ФОРМ КВ ЧИТ\Xa2esMDhkHU.jpg"/>
          <p:cNvPicPr/>
          <p:nvPr/>
        </p:nvPicPr>
        <p:blipFill>
          <a:blip r:embed="rId1"/>
          <a:stretch/>
        </p:blipFill>
        <p:spPr>
          <a:xfrm>
            <a:off x="395640" y="548640"/>
            <a:ext cx="8280360" cy="180900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4" descr="C:\Users\User\Desktop\РАБ СТОЛ 8.03.23\ФОРМ КВ ЧИТ\s5eK2bO9nh0.jpg"/>
          <p:cNvPicPr/>
          <p:nvPr/>
        </p:nvPicPr>
        <p:blipFill>
          <a:blip r:embed="rId2"/>
          <a:stretch/>
        </p:blipFill>
        <p:spPr>
          <a:xfrm>
            <a:off x="2771640" y="2781000"/>
            <a:ext cx="3730680" cy="372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2" descr="C:\Users\User\Desktop\РАБ СТОЛ 8.03.23\ФОРМ КВ ЧИТ\ythw5urbM0M.jpg"/>
          <p:cNvPicPr/>
          <p:nvPr/>
        </p:nvPicPr>
        <p:blipFill>
          <a:blip r:embed="rId1"/>
          <a:stretch/>
        </p:blipFill>
        <p:spPr>
          <a:xfrm>
            <a:off x="2033640" y="528480"/>
            <a:ext cx="5076000" cy="579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/>
          </p:nvPr>
        </p:nvSpPr>
        <p:spPr>
          <a:xfrm>
            <a:off x="2411640" y="4007520"/>
            <a:ext cx="5832000" cy="16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1" name="Picture 3" descr=""/>
          <p:cNvPicPr/>
          <p:nvPr/>
        </p:nvPicPr>
        <p:blipFill>
          <a:blip r:embed="rId1"/>
          <a:stretch/>
        </p:blipFill>
        <p:spPr>
          <a:xfrm>
            <a:off x="468360" y="188640"/>
            <a:ext cx="3455640" cy="254016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4" descr=""/>
          <p:cNvPicPr/>
          <p:nvPr/>
        </p:nvPicPr>
        <p:blipFill>
          <a:blip r:embed="rId2"/>
          <a:stretch/>
        </p:blipFill>
        <p:spPr>
          <a:xfrm>
            <a:off x="468360" y="3065760"/>
            <a:ext cx="3742920" cy="27860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5" descr=""/>
          <p:cNvPicPr/>
          <p:nvPr/>
        </p:nvPicPr>
        <p:blipFill>
          <a:blip r:embed="rId3"/>
          <a:stretch/>
        </p:blipFill>
        <p:spPr>
          <a:xfrm>
            <a:off x="4788000" y="3097080"/>
            <a:ext cx="3845880" cy="28609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7" descr=""/>
          <p:cNvPicPr/>
          <p:nvPr/>
        </p:nvPicPr>
        <p:blipFill>
          <a:blip r:embed="rId4"/>
          <a:stretch/>
        </p:blipFill>
        <p:spPr>
          <a:xfrm>
            <a:off x="4788000" y="188640"/>
            <a:ext cx="3409200" cy="2526840"/>
          </a:xfrm>
          <a:prstGeom prst="rect">
            <a:avLst/>
          </a:prstGeom>
          <a:ln w="0">
            <a:noFill/>
          </a:ln>
        </p:spPr>
      </p:pic>
      <p:sp>
        <p:nvSpPr>
          <p:cNvPr id="295" name="Прямоугольник 3"/>
          <p:cNvSpPr/>
          <p:nvPr/>
        </p:nvSpPr>
        <p:spPr>
          <a:xfrm>
            <a:off x="179640" y="5760360"/>
            <a:ext cx="87843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Самые необычные книги из прошлого и настоящего: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https://youtu.be/iH6xT1YpzZk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Объект 3" descr="Книги-малютки, фолианты, подарок президента, ню и…, изображение №13"/>
          <p:cNvPicPr/>
          <p:nvPr/>
        </p:nvPicPr>
        <p:blipFill>
          <a:blip r:embed="rId1"/>
          <a:stretch/>
        </p:blipFill>
        <p:spPr>
          <a:xfrm>
            <a:off x="1835640" y="332640"/>
            <a:ext cx="5040000" cy="5112000"/>
          </a:xfrm>
          <a:prstGeom prst="rect">
            <a:avLst/>
          </a:prstGeom>
          <a:ln w="0">
            <a:noFill/>
          </a:ln>
        </p:spPr>
      </p:pic>
      <p:sp>
        <p:nvSpPr>
          <p:cNvPr id="297" name="Прямоугольник 4"/>
          <p:cNvSpPr/>
          <p:nvPr/>
        </p:nvSpPr>
        <p:spPr>
          <a:xfrm>
            <a:off x="467640" y="5762880"/>
            <a:ext cx="8496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(Подробнее об истории книг-малюток читайте:  </a:t>
            </a:r>
            <a:r>
              <a:rPr b="0" i="1" lang="ru-RU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http://www.bgunb.ru/bgunb/professional/bgb/2000/1/article3.html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8" name="Picture 2" descr=""/>
          <p:cNvPicPr/>
          <p:nvPr/>
        </p:nvPicPr>
        <p:blipFill>
          <a:blip r:embed="rId3"/>
          <a:stretch/>
        </p:blipFill>
        <p:spPr>
          <a:xfrm>
            <a:off x="8051400" y="-9360"/>
            <a:ext cx="1079280" cy="98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434440" cy="113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Развивающая книжка из фетра своими руками. Мягкая книжка. (Видеообзор).</a:t>
            </a:r>
            <a:br>
              <a:rPr sz="2800"/>
            </a:b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0" name="Picture 2" descr=""/>
          <p:cNvPicPr/>
          <p:nvPr/>
        </p:nvPicPr>
        <p:blipFill>
          <a:blip r:embed="rId1"/>
          <a:stretch/>
        </p:blipFill>
        <p:spPr>
          <a:xfrm>
            <a:off x="548640" y="2556720"/>
            <a:ext cx="3310920" cy="1871640"/>
          </a:xfrm>
          <a:prstGeom prst="rect">
            <a:avLst/>
          </a:prstGeom>
          <a:ln w="0">
            <a:noFill/>
          </a:ln>
        </p:spPr>
      </p:pic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471240" y="2277000"/>
            <a:ext cx="3466080" cy="33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https://youtu.be/qnGtQ-_mtsE?t=370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https://youtu.be/y7klIOmqMLs?t=460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3" name="Picture 3" descr=""/>
          <p:cNvPicPr/>
          <p:nvPr/>
        </p:nvPicPr>
        <p:blipFill>
          <a:blip r:embed="rId2"/>
          <a:stretch/>
        </p:blipFill>
        <p:spPr>
          <a:xfrm>
            <a:off x="4141440" y="404640"/>
            <a:ext cx="10004760" cy="536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2" descr="C:\Users\User\Desktop\РАБ СТОЛ 8.03.23\ФОРМ КВ ЧИТ\bGD7_vQ1EGw.jpg"/>
          <p:cNvPicPr/>
          <p:nvPr/>
        </p:nvPicPr>
        <p:blipFill>
          <a:blip r:embed="rId1"/>
          <a:stretch/>
        </p:blipFill>
        <p:spPr>
          <a:xfrm>
            <a:off x="395640" y="3671640"/>
            <a:ext cx="3743640" cy="280764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" descr="C:\Users\User\Desktop\РАБ СТОЛ 8.03.23\ФОРМ КВ ЧИТ\PSI6np5Rzzc.jpg"/>
          <p:cNvPicPr/>
          <p:nvPr/>
        </p:nvPicPr>
        <p:blipFill>
          <a:blip r:embed="rId2"/>
          <a:stretch/>
        </p:blipFill>
        <p:spPr>
          <a:xfrm>
            <a:off x="2650320" y="404640"/>
            <a:ext cx="4031640" cy="30236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3" descr="C:\Users\User\Desktop\РАБ СТОЛ 8.03.23\ФОРМ КВ ЧИТ\ypS2kF8up2k.jpg"/>
          <p:cNvPicPr/>
          <p:nvPr/>
        </p:nvPicPr>
        <p:blipFill>
          <a:blip r:embed="rId3"/>
          <a:stretch/>
        </p:blipFill>
        <p:spPr>
          <a:xfrm>
            <a:off x="107640" y="116640"/>
            <a:ext cx="1223280" cy="1223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3" descr="C:\Users\User\Desktop\РАБ СТОЛ 8.03.23\ФОРМ КВ ЧИТ\tT9O2hU_2Nc.jpg"/>
          <p:cNvPicPr/>
          <p:nvPr/>
        </p:nvPicPr>
        <p:blipFill>
          <a:blip r:embed="rId4"/>
          <a:stretch/>
        </p:blipFill>
        <p:spPr>
          <a:xfrm>
            <a:off x="4788000" y="3674880"/>
            <a:ext cx="3789000" cy="284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 descr="C:\Users\User\Desktop\РАБ СТОЛ 8.03.23\ФОРМ КВ ЧИТ\40h8KzbXGBg.jpg"/>
          <p:cNvPicPr/>
          <p:nvPr/>
        </p:nvPicPr>
        <p:blipFill>
          <a:blip r:embed="rId1"/>
          <a:stretch/>
        </p:blipFill>
        <p:spPr>
          <a:xfrm>
            <a:off x="2339640" y="260640"/>
            <a:ext cx="4771440" cy="636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 descr=""/>
          <p:cNvPicPr/>
          <p:nvPr/>
        </p:nvPicPr>
        <p:blipFill>
          <a:blip r:embed="rId1"/>
          <a:stretch/>
        </p:blipFill>
        <p:spPr>
          <a:xfrm>
            <a:off x="1259640" y="1124640"/>
            <a:ext cx="6552000" cy="403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Рисунок 1" descr="Фото: macrovector/Freepik"/>
          <p:cNvPicPr/>
          <p:nvPr/>
        </p:nvPicPr>
        <p:blipFill>
          <a:blip r:embed="rId1"/>
          <a:stretch/>
        </p:blipFill>
        <p:spPr>
          <a:xfrm>
            <a:off x="467640" y="2349000"/>
            <a:ext cx="8369640" cy="4368240"/>
          </a:xfrm>
          <a:prstGeom prst="rect">
            <a:avLst/>
          </a:prstGeom>
          <a:ln w="0">
            <a:noFill/>
          </a:ln>
        </p:spPr>
      </p:pic>
      <p:sp>
        <p:nvSpPr>
          <p:cNvPr id="310" name="Прямоугольник 2"/>
          <p:cNvSpPr/>
          <p:nvPr/>
        </p:nvSpPr>
        <p:spPr>
          <a:xfrm>
            <a:off x="467640" y="256680"/>
            <a:ext cx="79920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Истории без слов: что такое «тихие книги» и как читать их с ребенком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 книгах этого жанра история рассказывается с помощью иллюстраций и воображения читателя. Поэтому они очень интересны дошкольникам и младшим школьникам — вот у кого богатая фантазия!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 «тихих книгах» очень важен визуальный рассказ, «говорящие» иллюстрации, в которых много деталей, прорисованы эмоции, настроение. Это цельная история, которая приглашает к сотворчеству.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2" descr=""/>
          <p:cNvPicPr/>
          <p:nvPr/>
        </p:nvPicPr>
        <p:blipFill>
          <a:blip r:embed="rId1"/>
          <a:stretch/>
        </p:blipFill>
        <p:spPr>
          <a:xfrm>
            <a:off x="539640" y="903240"/>
            <a:ext cx="3923280" cy="471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3" descr=""/>
          <p:cNvPicPr/>
          <p:nvPr/>
        </p:nvPicPr>
        <p:blipFill>
          <a:blip r:embed="rId2"/>
          <a:stretch/>
        </p:blipFill>
        <p:spPr>
          <a:xfrm>
            <a:off x="5133600" y="244440"/>
            <a:ext cx="3507840" cy="195408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4" descr=""/>
          <p:cNvPicPr/>
          <p:nvPr/>
        </p:nvPicPr>
        <p:blipFill>
          <a:blip r:embed="rId3"/>
          <a:stretch/>
        </p:blipFill>
        <p:spPr>
          <a:xfrm>
            <a:off x="5133600" y="2300400"/>
            <a:ext cx="3556800" cy="191988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5" descr=""/>
          <p:cNvPicPr/>
          <p:nvPr/>
        </p:nvPicPr>
        <p:blipFill>
          <a:blip r:embed="rId4"/>
          <a:stretch/>
        </p:blipFill>
        <p:spPr>
          <a:xfrm>
            <a:off x="5133600" y="4347360"/>
            <a:ext cx="3556800" cy="203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2" descr=""/>
          <p:cNvPicPr/>
          <p:nvPr/>
        </p:nvPicPr>
        <p:blipFill>
          <a:blip r:embed="rId1"/>
          <a:stretch/>
        </p:blipFill>
        <p:spPr>
          <a:xfrm>
            <a:off x="507240" y="412200"/>
            <a:ext cx="5558040" cy="2940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3" descr=""/>
          <p:cNvPicPr/>
          <p:nvPr/>
        </p:nvPicPr>
        <p:blipFill>
          <a:blip r:embed="rId2"/>
          <a:stretch/>
        </p:blipFill>
        <p:spPr>
          <a:xfrm>
            <a:off x="3402360" y="3501000"/>
            <a:ext cx="5326920" cy="299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Прямоугольник 1"/>
          <p:cNvSpPr/>
          <p:nvPr/>
        </p:nvSpPr>
        <p:spPr>
          <a:xfrm>
            <a:off x="539640" y="188640"/>
            <a:ext cx="777600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Зачем читать с ребенком «тихие книги»?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Они дают возможность разыграться воображению, пофантазировать, додумать мир, изображенный на страницах, добавить свои краски.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Учат рассказывать истории, причем разные.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Развивают эмоциональный интеллект: здесь важны нюансы, язык тела и мимика, выбранная художником палитра, штриховка.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Приучают обращать внимание на детали, сосредотачиваться: «тихую книгу» не пролистаешь за пару минут, подглядев на последней странице, в чем там развязка, —ее надо смотреть вдумчиво, изучать.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Помогают детям и родителям лучше узнать друг друга, наладить контакт. Вы можете озвучивать историю по книжке вместе, задавать друг другу вопросы, подумать, какая музыка могла бы звучать «за кадром» и почему.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Развивают художественный вкус, потому что иллюстрации очень высокого уровня.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 таким книжкам можно возвращаться снова и снова: они меняются, как меняется настроение ребенка или компания, в которой он смотрит книжку. Он взрослеет — и история может становиться старше вместе с ним.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/>
          </p:nvPr>
        </p:nvSpPr>
        <p:spPr>
          <a:xfrm>
            <a:off x="515160" y="476640"/>
            <a:ext cx="2759760" cy="57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i="1" lang="ru-RU" sz="3600" spc="-1" strike="noStrike">
                <a:solidFill>
                  <a:srgbClr val="000000"/>
                </a:solidFill>
                <a:latin typeface="Calibri"/>
              </a:rPr>
              <a:t>КОМИКСЫ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9" name="Объект 6" descr="«Белая ворона»"/>
          <p:cNvPicPr/>
          <p:nvPr/>
        </p:nvPicPr>
        <p:blipFill>
          <a:blip r:embed="rId1"/>
          <a:stretch/>
        </p:blipFill>
        <p:spPr>
          <a:xfrm>
            <a:off x="1115640" y="4056120"/>
            <a:ext cx="1561320" cy="2103840"/>
          </a:xfrm>
          <a:prstGeom prst="rect">
            <a:avLst/>
          </a:prstGeom>
          <a:ln w="0">
            <a:noFill/>
          </a:ln>
        </p:spPr>
      </p:pic>
      <p:pic>
        <p:nvPicPr>
          <p:cNvPr id="320" name="Рисунок 8" descr="«Мелик-Пашаев»"/>
          <p:cNvPicPr/>
          <p:nvPr/>
        </p:nvPicPr>
        <p:blipFill>
          <a:blip r:embed="rId2"/>
          <a:stretch/>
        </p:blipFill>
        <p:spPr>
          <a:xfrm>
            <a:off x="683640" y="1707840"/>
            <a:ext cx="2370960" cy="1864440"/>
          </a:xfrm>
          <a:prstGeom prst="rect">
            <a:avLst/>
          </a:prstGeom>
          <a:ln w="0">
            <a:noFill/>
          </a:ln>
        </p:spPr>
      </p:pic>
      <p:pic>
        <p:nvPicPr>
          <p:cNvPr id="321" name="Рисунок 9" descr="«Пешком в историю»"/>
          <p:cNvPicPr/>
          <p:nvPr/>
        </p:nvPicPr>
        <p:blipFill>
          <a:blip r:embed="rId3"/>
          <a:stretch/>
        </p:blipFill>
        <p:spPr>
          <a:xfrm>
            <a:off x="3852000" y="476640"/>
            <a:ext cx="1957320" cy="2813760"/>
          </a:xfrm>
          <a:prstGeom prst="rect">
            <a:avLst/>
          </a:prstGeom>
          <a:ln w="0">
            <a:noFill/>
          </a:ln>
        </p:spPr>
      </p:pic>
      <p:pic>
        <p:nvPicPr>
          <p:cNvPr id="322" name="Рисунок 10" descr="«Эксмо»"/>
          <p:cNvPicPr/>
          <p:nvPr/>
        </p:nvPicPr>
        <p:blipFill>
          <a:blip r:embed="rId4"/>
          <a:stretch/>
        </p:blipFill>
        <p:spPr>
          <a:xfrm>
            <a:off x="6872760" y="3654720"/>
            <a:ext cx="2090880" cy="2949480"/>
          </a:xfrm>
          <a:prstGeom prst="rect">
            <a:avLst/>
          </a:prstGeom>
          <a:ln w="0">
            <a:noFill/>
          </a:ln>
        </p:spPr>
      </p:pic>
      <p:pic>
        <p:nvPicPr>
          <p:cNvPr id="323" name="Рисунок 11" descr="«Манн, Иванов и Фербер»"/>
          <p:cNvPicPr/>
          <p:nvPr/>
        </p:nvPicPr>
        <p:blipFill>
          <a:blip r:embed="rId5"/>
          <a:stretch/>
        </p:blipFill>
        <p:spPr>
          <a:xfrm>
            <a:off x="6872760" y="502560"/>
            <a:ext cx="1863000" cy="2638080"/>
          </a:xfrm>
          <a:prstGeom prst="rect">
            <a:avLst/>
          </a:prstGeom>
          <a:ln w="0">
            <a:noFill/>
          </a:ln>
        </p:spPr>
      </p:pic>
      <p:pic>
        <p:nvPicPr>
          <p:cNvPr id="324" name="Рисунок 19" descr="«Манн, Иванов и Фербер»"/>
          <p:cNvPicPr/>
          <p:nvPr/>
        </p:nvPicPr>
        <p:blipFill>
          <a:blip r:embed="rId6"/>
          <a:stretch/>
        </p:blipFill>
        <p:spPr>
          <a:xfrm>
            <a:off x="4140000" y="3662280"/>
            <a:ext cx="2068200" cy="2941920"/>
          </a:xfrm>
          <a:prstGeom prst="rect">
            <a:avLst/>
          </a:prstGeom>
          <a:ln w="0">
            <a:noFill/>
          </a:ln>
        </p:spPr>
      </p:pic>
      <p:pic>
        <p:nvPicPr>
          <p:cNvPr id="325" name="Рисунок 20" descr="«Манн, Иванов и Фербер»"/>
          <p:cNvPicPr/>
          <p:nvPr/>
        </p:nvPicPr>
        <p:blipFill>
          <a:blip r:embed="rId7"/>
          <a:stretch/>
        </p:blipFill>
        <p:spPr>
          <a:xfrm>
            <a:off x="6208920" y="3573000"/>
            <a:ext cx="1326960" cy="163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Рисунок 5" descr=""/>
          <p:cNvPicPr/>
          <p:nvPr/>
        </p:nvPicPr>
        <p:blipFill>
          <a:blip r:embed="rId1"/>
          <a:stretch/>
        </p:blipFill>
        <p:spPr>
          <a:xfrm>
            <a:off x="179640" y="4221000"/>
            <a:ext cx="3495600" cy="23886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4" descr="C:\Users\User\Desktop\РАБ СТОЛ 8.03.23\ФОРМ КВ ЧИТ\eKRkJeiPugE.jpg"/>
          <p:cNvPicPr/>
          <p:nvPr/>
        </p:nvPicPr>
        <p:blipFill>
          <a:blip r:embed="rId2"/>
          <a:stretch/>
        </p:blipFill>
        <p:spPr>
          <a:xfrm>
            <a:off x="91080" y="306720"/>
            <a:ext cx="3086640" cy="231480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6" descr="C:\Users\User\Desktop\РАБ СТОЛ 8.03.23\ФОРМ КВ ЧИТ\lv0fWfgyWw4.jpg"/>
          <p:cNvPicPr/>
          <p:nvPr/>
        </p:nvPicPr>
        <p:blipFill>
          <a:blip r:embed="rId3"/>
          <a:stretch/>
        </p:blipFill>
        <p:spPr>
          <a:xfrm>
            <a:off x="3587400" y="1249560"/>
            <a:ext cx="2050920" cy="274500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7" descr=""/>
          <p:cNvPicPr/>
          <p:nvPr/>
        </p:nvPicPr>
        <p:blipFill>
          <a:blip r:embed="rId4"/>
          <a:stretch/>
        </p:blipFill>
        <p:spPr>
          <a:xfrm>
            <a:off x="5220000" y="4137480"/>
            <a:ext cx="3724560" cy="235332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8" descr=""/>
          <p:cNvPicPr/>
          <p:nvPr/>
        </p:nvPicPr>
        <p:blipFill>
          <a:blip r:embed="rId5"/>
          <a:stretch/>
        </p:blipFill>
        <p:spPr>
          <a:xfrm>
            <a:off x="5954760" y="275760"/>
            <a:ext cx="3018240" cy="214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Прямоугольник 1"/>
          <p:cNvSpPr/>
          <p:nvPr/>
        </p:nvSpPr>
        <p:spPr>
          <a:xfrm>
            <a:off x="286920" y="188640"/>
            <a:ext cx="8531640" cy="63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Чтение комиксов  стимулирует работу мозга: в нём образуются связи между нейронами.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ещё развивают комиксы?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Художественный вкус и читательский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тоже. Сейчас в библиотеках и книжных магазинах есть издания на разные темы, выполненные в разных техниках. Можно познакомить ребёнка с творчеством совершенно не похожих художников: это может быть и компьютерная графика, акварель, черно-белая графика, очень сложные изображения.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Творческое начало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 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Когда мы смотрим что-то интересное, хочется попробовать нарисовать и придумать какую-то свою историю. При этом пробовать можно разное: кому-то, как сейчас говорят, «заходит» карандаш, кому-то — краски, пастель. Часто ребёнок находит свой визуальный язык, когда рисует комиксы, и это очень здорово.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Эмоциональный интеллект, эмпатию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Когда мы глазами видим, как герой проживает какую-то ситуацию, испытывает какие-то чувства, — это хорошее упражнение на развитие эмпатии. Ведь здесь надо понять, что означает выражение лица и почему художник использовал, например, более тёмный цвет.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Нарративный навык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Комикс — это чёткая последовательность кадров, которая держится в определённом ритме. И это учит следить за историей, её логикой, за тем, как разворачиваются события. Тем самым развивается и умение самому рассказывать истории, — а это то, с чем сейчас у детей большие сложности. Самый сложный вопрос, который сейчас можно спросить у ребёнка — «Расскажи, о чём был фильм?». Детям очень сложно пересказывать, держать последовательность событий.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Рисунок 2" descr="https://image.mel.fm/i/k/kK3jVFJdFj/590.jpg"/>
          <p:cNvPicPr/>
          <p:nvPr/>
        </p:nvPicPr>
        <p:blipFill>
          <a:blip r:embed="rId1"/>
          <a:stretch/>
        </p:blipFill>
        <p:spPr>
          <a:xfrm>
            <a:off x="3596400" y="1556640"/>
            <a:ext cx="1799640" cy="1187280"/>
          </a:xfrm>
          <a:prstGeom prst="rect">
            <a:avLst/>
          </a:prstGeom>
          <a:ln w="0">
            <a:noFill/>
          </a:ln>
        </p:spPr>
      </p:pic>
      <p:pic>
        <p:nvPicPr>
          <p:cNvPr id="333" name="Рисунок 3" descr="https://image.mel.fm/i/B/BptQprsPa3/590.png"/>
          <p:cNvPicPr/>
          <p:nvPr/>
        </p:nvPicPr>
        <p:blipFill>
          <a:blip r:embed="rId2"/>
          <a:stretch/>
        </p:blipFill>
        <p:spPr>
          <a:xfrm>
            <a:off x="5796000" y="299520"/>
            <a:ext cx="3059280" cy="3230280"/>
          </a:xfrm>
          <a:prstGeom prst="rect">
            <a:avLst/>
          </a:prstGeom>
          <a:ln w="0">
            <a:noFill/>
          </a:ln>
        </p:spPr>
      </p:pic>
      <p:pic>
        <p:nvPicPr>
          <p:cNvPr id="334" name="Рисунок 4" descr="https://image.mel.fm/i/l/lSC1Vf1U3k/590.png"/>
          <p:cNvPicPr/>
          <p:nvPr/>
        </p:nvPicPr>
        <p:blipFill>
          <a:blip r:embed="rId3"/>
          <a:stretch/>
        </p:blipFill>
        <p:spPr>
          <a:xfrm>
            <a:off x="247320" y="332640"/>
            <a:ext cx="2737080" cy="3241080"/>
          </a:xfrm>
          <a:prstGeom prst="rect">
            <a:avLst/>
          </a:prstGeom>
          <a:ln w="0">
            <a:noFill/>
          </a:ln>
        </p:spPr>
      </p:pic>
      <p:pic>
        <p:nvPicPr>
          <p:cNvPr id="335" name="Рисунок 7" descr="https://image.mel.fm/i/f/f3E1O2IFyU/590.png"/>
          <p:cNvPicPr/>
          <p:nvPr/>
        </p:nvPicPr>
        <p:blipFill>
          <a:blip r:embed="rId4"/>
          <a:stretch/>
        </p:blipFill>
        <p:spPr>
          <a:xfrm>
            <a:off x="3055680" y="3933000"/>
            <a:ext cx="2881080" cy="2737080"/>
          </a:xfrm>
          <a:prstGeom prst="rect">
            <a:avLst/>
          </a:prstGeom>
          <a:ln w="0">
            <a:noFill/>
          </a:ln>
        </p:spPr>
      </p:pic>
      <p:sp>
        <p:nvSpPr>
          <p:cNvPr id="336" name="Стрелка вправо 11"/>
          <p:cNvSpPr/>
          <p:nvPr/>
        </p:nvSpPr>
        <p:spPr>
          <a:xfrm rot="5400000">
            <a:off x="4083120" y="3306240"/>
            <a:ext cx="827640" cy="64800"/>
          </a:xfrm>
          <a:prstGeom prst="rightArrow">
            <a:avLst>
              <a:gd name="adj1" fmla="val 50000"/>
              <a:gd name="adj2" fmla="val 114835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2240" bIns="-12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37" name="Стрелка вправо 12"/>
          <p:cNvSpPr/>
          <p:nvPr/>
        </p:nvSpPr>
        <p:spPr>
          <a:xfrm rot="20146800">
            <a:off x="4908240" y="1168560"/>
            <a:ext cx="827640" cy="64800"/>
          </a:xfrm>
          <a:prstGeom prst="rightArrow">
            <a:avLst>
              <a:gd name="adj1" fmla="val 50000"/>
              <a:gd name="adj2" fmla="val 114835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2240" bIns="-12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38" name="Стрелка вправо 13"/>
          <p:cNvSpPr/>
          <p:nvPr/>
        </p:nvSpPr>
        <p:spPr>
          <a:xfrm rot="11947200">
            <a:off x="3120120" y="1169280"/>
            <a:ext cx="827640" cy="64800"/>
          </a:xfrm>
          <a:prstGeom prst="rightArrow">
            <a:avLst>
              <a:gd name="adj1" fmla="val 50000"/>
              <a:gd name="adj2" fmla="val 114835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2240" bIns="-12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 descr="C:\Users\User\Desktop\РАБ СТОЛ 8.03.23\ФОРМ КВ ЧИТ\pyIe_GVs9X4.jpg"/>
          <p:cNvPicPr/>
          <p:nvPr/>
        </p:nvPicPr>
        <p:blipFill>
          <a:blip r:embed="rId1"/>
          <a:stretch/>
        </p:blipFill>
        <p:spPr>
          <a:xfrm>
            <a:off x="2988000" y="548640"/>
            <a:ext cx="3880440" cy="554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" descr=""/>
          <p:cNvPicPr/>
          <p:nvPr/>
        </p:nvPicPr>
        <p:blipFill>
          <a:blip r:embed="rId1"/>
          <a:stretch/>
        </p:blipFill>
        <p:spPr>
          <a:xfrm>
            <a:off x="251640" y="1340640"/>
            <a:ext cx="8600400" cy="323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74560" y="304920"/>
            <a:ext cx="8000280" cy="121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404040"/>
                </a:solidFill>
                <a:latin typeface="Times New Roman"/>
              </a:rPr>
              <a:t>Прием ПМИ</a:t>
            </a:r>
            <a:br>
              <a:rPr sz="3200"/>
            </a:br>
            <a:r>
              <a:rPr b="0" lang="ru-RU" sz="3200" spc="-1" strike="noStrike">
                <a:solidFill>
                  <a:srgbClr val="404040"/>
                </a:solidFill>
                <a:latin typeface="Times New Roman"/>
              </a:rPr>
              <a:t> (плюс, минус,  интересно)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1" name="Group 30"/>
          <p:cNvGraphicFramePr/>
          <p:nvPr/>
        </p:nvGraphicFramePr>
        <p:xfrm>
          <a:off x="457200" y="1773360"/>
          <a:ext cx="8229240" cy="43920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513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19"/>
                        </a:spcBef>
                        <a:tabLst>
                          <a:tab algn="l" pos="0"/>
                        </a:tabLst>
                      </a:pPr>
                      <a:r>
                        <a:rPr b="1" lang="ru-RU" sz="26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+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79"/>
                        </a:spcBef>
                        <a:tabLst>
                          <a:tab algn="l" pos="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записываем те факты, которые могут отвечать на вопрос «Что хорошего?»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19"/>
                        </a:spcBef>
                        <a:tabLst>
                          <a:tab algn="l" pos="0"/>
                        </a:tabLst>
                      </a:pPr>
                      <a:r>
                        <a:rPr b="1" lang="ru-RU" sz="26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-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записываем все те факты и мысли, которые могут отвечать на вопрос «Что в этом плохого?»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19"/>
                        </a:spcBef>
                        <a:tabLst>
                          <a:tab algn="l" pos="0"/>
                        </a:tabLst>
                      </a:pPr>
                      <a:r>
                        <a:rPr b="1" lang="ru-RU" sz="26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? 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предназначается для записи различных интересующих ученика фактов и мыслей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«Что в этом интересного?»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78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9"/>
                        </a:spcBef>
                        <a:tabLst>
                          <a:tab algn="l" pos="0"/>
                        </a:tabLst>
                      </a:pPr>
                      <a:endParaRPr b="0" lang="ru-RU" sz="2600" spc="-1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9"/>
                        </a:spcBef>
                        <a:tabLst>
                          <a:tab algn="l" pos="0"/>
                        </a:tabLst>
                      </a:pPr>
                      <a:endParaRPr b="0" lang="ru-RU" sz="2600" spc="-1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9"/>
                        </a:spcBef>
                        <a:tabLst>
                          <a:tab algn="l" pos="0"/>
                        </a:tabLst>
                      </a:pPr>
                      <a:endParaRPr b="0" lang="ru-RU" sz="2600" spc="-1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11640" y="332640"/>
            <a:ext cx="3402720" cy="14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«Инсерт»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3" name="Picture 1" descr="C:\Users\Юлия\Desktop\s00562729.jpg"/>
          <p:cNvPicPr/>
          <p:nvPr/>
        </p:nvPicPr>
        <p:blipFill>
          <a:blip r:embed="rId1"/>
          <a:stretch/>
        </p:blipFill>
        <p:spPr>
          <a:xfrm>
            <a:off x="323640" y="2444400"/>
            <a:ext cx="4247640" cy="3185640"/>
          </a:xfrm>
          <a:prstGeom prst="rect">
            <a:avLst/>
          </a:prstGeom>
          <a:ln w="0">
            <a:noFill/>
          </a:ln>
        </p:spPr>
      </p:pic>
      <p:sp>
        <p:nvSpPr>
          <p:cNvPr id="344" name="Содержимое 2"/>
          <p:cNvSpPr/>
          <p:nvPr/>
        </p:nvSpPr>
        <p:spPr>
          <a:xfrm>
            <a:off x="5940000" y="188640"/>
            <a:ext cx="2828160" cy="29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48000"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8b8b8b"/>
                </a:solidFill>
                <a:latin typeface="Times New Roman"/>
                <a:ea typeface="DejaVu Sans"/>
              </a:rPr>
              <a:t>Название приема представляет собой аббревиатуру: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8b8b8b"/>
                </a:solidFill>
                <a:latin typeface="Times New Roman"/>
                <a:ea typeface="DejaVu Sans"/>
              </a:rPr>
              <a:t>I — interactive (интерактивная).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8b8b8b"/>
                </a:solidFill>
                <a:latin typeface="Times New Roman"/>
                <a:ea typeface="DejaVu Sans"/>
              </a:rPr>
              <a:t>N — noting (познавательная).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8b8b8b"/>
                </a:solidFill>
                <a:latin typeface="Times New Roman"/>
                <a:ea typeface="DejaVu Sans"/>
              </a:rPr>
              <a:t>S — system  for (система).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8b8b8b"/>
                </a:solidFill>
                <a:latin typeface="Times New Roman"/>
                <a:ea typeface="DejaVu Sans"/>
              </a:rPr>
              <a:t>E — effective (для эффективного).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8b8b8b"/>
                </a:solidFill>
                <a:latin typeface="Times New Roman"/>
                <a:ea typeface="DejaVu Sans"/>
              </a:rPr>
              <a:t>R — reading (чтения).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8b8b8b"/>
                </a:solidFill>
                <a:latin typeface="Times New Roman"/>
                <a:ea typeface="DejaVu Sans"/>
              </a:rPr>
              <a:t>T — thinking ( размышления).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Picture 2" descr="C:\Users\User\Desktop\РАБ СТОЛ 8.03.23\ФОРМ КВ ЧИТ\img6.jpg"/>
          <p:cNvPicPr/>
          <p:nvPr/>
        </p:nvPicPr>
        <p:blipFill>
          <a:blip r:embed="rId2"/>
          <a:stretch/>
        </p:blipFill>
        <p:spPr>
          <a:xfrm>
            <a:off x="4932000" y="3544560"/>
            <a:ext cx="4097160" cy="210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2" descr=""/>
          <p:cNvPicPr/>
          <p:nvPr/>
        </p:nvPicPr>
        <p:blipFill>
          <a:blip r:embed="rId1"/>
          <a:stretch/>
        </p:blipFill>
        <p:spPr>
          <a:xfrm>
            <a:off x="3780000" y="2997000"/>
            <a:ext cx="5363280" cy="3860280"/>
          </a:xfrm>
          <a:prstGeom prst="rect">
            <a:avLst/>
          </a:prstGeom>
          <a:ln w="0">
            <a:noFill/>
          </a:ln>
        </p:spPr>
      </p:pic>
      <p:sp>
        <p:nvSpPr>
          <p:cNvPr id="347" name="PlaceHolder 1"/>
          <p:cNvSpPr>
            <a:spLocks noGrp="1"/>
          </p:cNvSpPr>
          <p:nvPr>
            <p:ph/>
          </p:nvPr>
        </p:nvSpPr>
        <p:spPr>
          <a:xfrm>
            <a:off x="467640" y="332640"/>
            <a:ext cx="8228880" cy="316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000"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Кластер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— это графическая форма организации информации, когда выделяются основные смысловые единицы, которые фиксируются в виде схемы с обозначением всех связей между ними. Он представляет собой изображение, способствующее систематизации и обобщению учебного материала.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8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Синквейн по сказке А. С. Пушкина</a:t>
            </a:r>
            <a:br>
              <a:rPr sz="4400"/>
            </a:b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«Золотая рыбка»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4860000" y="3501000"/>
            <a:ext cx="4143960" cy="270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36000"/>
          </a:bodyPr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Золотая рыбка.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Добрая, справедливая.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Разговаривает, исполняет желания, плавает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 море.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Рыбка – сказочный персонаж, придуманный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автором.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Сказочная рыбка-волшебница.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Старик.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Добрый, терпеливый.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Отпустил, поклонился, воротился.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Выполнил все желания для старухи.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Простоват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08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Picture 2" descr="C:\Users\admin\Desktop\загружено (1).jpg"/>
          <p:cNvPicPr/>
          <p:nvPr/>
        </p:nvPicPr>
        <p:blipFill>
          <a:blip r:embed="rId1"/>
          <a:stretch/>
        </p:blipFill>
        <p:spPr>
          <a:xfrm>
            <a:off x="6516360" y="908640"/>
            <a:ext cx="2410920" cy="223164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2" descr=""/>
          <p:cNvPicPr/>
          <p:nvPr/>
        </p:nvPicPr>
        <p:blipFill>
          <a:blip r:embed="rId2"/>
          <a:stretch/>
        </p:blipFill>
        <p:spPr>
          <a:xfrm>
            <a:off x="179640" y="1845000"/>
            <a:ext cx="4538880" cy="341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2" descr="C:\Users\User\Desktop\РАБ СТОЛ 8.03.23\ФОРМ КВ ЧИТ\8638.jpg"/>
          <p:cNvPicPr/>
          <p:nvPr/>
        </p:nvPicPr>
        <p:blipFill>
          <a:blip r:embed="rId1"/>
          <a:stretch/>
        </p:blipFill>
        <p:spPr>
          <a:xfrm>
            <a:off x="323640" y="188640"/>
            <a:ext cx="5058000" cy="3788280"/>
          </a:xfrm>
          <a:prstGeom prst="rect">
            <a:avLst/>
          </a:prstGeom>
          <a:ln w="0">
            <a:noFill/>
          </a:ln>
        </p:spPr>
      </p:pic>
      <p:sp>
        <p:nvSpPr>
          <p:cNvPr id="353" name="Прямоугольник 1"/>
          <p:cNvSpPr/>
          <p:nvPr/>
        </p:nvSpPr>
        <p:spPr>
          <a:xfrm>
            <a:off x="3996000" y="4138200"/>
            <a:ext cx="45712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Например, для рифмы даны четыре слова: 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лошадки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 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прятки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 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кустами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 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пижаме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 Можно составить такое стихотворение: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На поле резвятся ЛОШАДКИ,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Играют в пятнашки и ПРЯТКИ.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А зебра стоит за КУСТАМИ,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Стесняясь к ним выйти в ПИЖАМЕ.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4" descr="C:\Users\User\Desktop\РАБ СТОЛ 8.03.23\ФОРМ КВ ЧИТ\23b33a87a0d6ff8bff156c8d9584a9f0.jpeg"/>
          <p:cNvPicPr/>
          <p:nvPr/>
        </p:nvPicPr>
        <p:blipFill>
          <a:blip r:embed="rId1"/>
          <a:stretch/>
        </p:blipFill>
        <p:spPr>
          <a:xfrm>
            <a:off x="303120" y="3196080"/>
            <a:ext cx="4063320" cy="3047400"/>
          </a:xfrm>
          <a:prstGeom prst="rect">
            <a:avLst/>
          </a:prstGeom>
          <a:ln w="0">
            <a:noFill/>
          </a:ln>
        </p:spPr>
      </p:pic>
      <p:pic>
        <p:nvPicPr>
          <p:cNvPr id="355" name="Picture 5" descr="C:\Users\User\Desktop\РАБ СТОЛ 8.03.23\ФОРМ КВ ЧИТ\17.jpg"/>
          <p:cNvPicPr/>
          <p:nvPr/>
        </p:nvPicPr>
        <p:blipFill>
          <a:blip r:embed="rId2"/>
          <a:stretch/>
        </p:blipFill>
        <p:spPr>
          <a:xfrm>
            <a:off x="2575080" y="404640"/>
            <a:ext cx="3892680" cy="201564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9" descr="C:\Users\User\Desktop\РАБ СТОЛ 8.03.23\ФОРМ КВ ЧИТ\d743e153eff9a933d5f7e2b86fbdd466ef.jpg"/>
          <p:cNvPicPr/>
          <p:nvPr/>
        </p:nvPicPr>
        <p:blipFill>
          <a:blip r:embed="rId3"/>
          <a:stretch/>
        </p:blipFill>
        <p:spPr>
          <a:xfrm>
            <a:off x="4521960" y="3216240"/>
            <a:ext cx="4419000" cy="3027240"/>
          </a:xfrm>
          <a:prstGeom prst="rect">
            <a:avLst/>
          </a:prstGeom>
          <a:ln w="0">
            <a:noFill/>
          </a:ln>
        </p:spPr>
      </p:pic>
      <p:sp>
        <p:nvSpPr>
          <p:cNvPr id="357" name="Стрелка вправо 18"/>
          <p:cNvSpPr/>
          <p:nvPr/>
        </p:nvSpPr>
        <p:spPr>
          <a:xfrm flipV="1" rot="8223600">
            <a:off x="3142800" y="2663640"/>
            <a:ext cx="1284120" cy="82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240" bIns="-3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58" name="Стрелка вправо 19"/>
          <p:cNvSpPr/>
          <p:nvPr/>
        </p:nvSpPr>
        <p:spPr>
          <a:xfrm flipV="1" rot="2437800">
            <a:off x="4239000" y="2662920"/>
            <a:ext cx="1284120" cy="82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240" bIns="-3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7" descr="C:\Users\User\Desktop\РАБ СТОЛ 8.03.23\ФОРМ КВ ЧИТ\838eb30a31ed2275ed1c5b7bae62c6e2.jpg"/>
          <p:cNvPicPr/>
          <p:nvPr/>
        </p:nvPicPr>
        <p:blipFill>
          <a:blip r:embed="rId1"/>
          <a:stretch/>
        </p:blipFill>
        <p:spPr>
          <a:xfrm>
            <a:off x="4428000" y="260640"/>
            <a:ext cx="4317120" cy="2735640"/>
          </a:xfrm>
          <a:prstGeom prst="rect">
            <a:avLst/>
          </a:prstGeom>
          <a:ln w="0">
            <a:noFill/>
          </a:ln>
        </p:spPr>
      </p:pic>
      <p:pic>
        <p:nvPicPr>
          <p:cNvPr id="360" name="Picture 2" descr="C:\Users\User\Desktop\РАБ СТОЛ 8.03.23\ФОРМ КВ ЧИТ\57ff6af0a2070592c5fc2f53c2982e04e3.jpg"/>
          <p:cNvPicPr/>
          <p:nvPr/>
        </p:nvPicPr>
        <p:blipFill>
          <a:blip r:embed="rId2"/>
          <a:stretch/>
        </p:blipFill>
        <p:spPr>
          <a:xfrm>
            <a:off x="171360" y="3673800"/>
            <a:ext cx="3705840" cy="2742480"/>
          </a:xfrm>
          <a:prstGeom prst="rect">
            <a:avLst/>
          </a:prstGeom>
          <a:ln w="0">
            <a:noFill/>
          </a:ln>
        </p:spPr>
      </p:pic>
      <p:pic>
        <p:nvPicPr>
          <p:cNvPr id="361" name="Picture 4" descr="C:\Users\User\Desktop\РАБ СТОЛ 8.03.23\ФОРМ КВ ЧИТ\2c7c41a4b488ce6b7c6f7f676e3b889a-800x.jpg"/>
          <p:cNvPicPr/>
          <p:nvPr/>
        </p:nvPicPr>
        <p:blipFill>
          <a:blip r:embed="rId3"/>
          <a:stretch/>
        </p:blipFill>
        <p:spPr>
          <a:xfrm>
            <a:off x="4428000" y="3861000"/>
            <a:ext cx="4093200" cy="235836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6" descr="C:\Users\User\Desktop\РАБ СТОЛ 8.03.23\ФОРМ КВ ЧИТ\dde83b35e9626ce21259fa1cbba6bc23.jpeg"/>
          <p:cNvPicPr/>
          <p:nvPr/>
        </p:nvPicPr>
        <p:blipFill>
          <a:blip r:embed="rId4"/>
          <a:stretch/>
        </p:blipFill>
        <p:spPr>
          <a:xfrm>
            <a:off x="6480" y="5760"/>
            <a:ext cx="3753720" cy="314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" name="Объект 3"/>
          <p:cNvGraphicFramePr/>
          <p:nvPr/>
        </p:nvGraphicFramePr>
        <p:xfrm>
          <a:off x="4932000" y="1268640"/>
          <a:ext cx="4033440" cy="4127400"/>
        </p:xfrm>
        <a:graphic>
          <a:graphicData uri="http://schemas.openxmlformats.org/drawingml/2006/table">
            <a:tbl>
              <a:tblPr/>
              <a:tblGrid>
                <a:gridCol w="1944000"/>
                <a:gridCol w="2089800"/>
              </a:tblGrid>
              <a:tr h="53352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«Тонкие» вопросы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«Толстые» вопросы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593880"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Кто..? Что..?  Когда..? Может..? Будет..?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Как зовут...?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Было ли..?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Согласны ли вы..?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Верно ли….?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Дайте три объяснения, почему...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Объясните, почему…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Почему вы думаете..?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Почему вы считаете…?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 чем различие…?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Предположите, что будет, если….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Что, если…?</a:t>
                      </a: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 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364" name="Rectangle 1"/>
          <p:cNvSpPr/>
          <p:nvPr/>
        </p:nvSpPr>
        <p:spPr>
          <a:xfrm>
            <a:off x="5148000" y="266760"/>
            <a:ext cx="381744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Таблица «толстых» и «тонких» вопросов»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Прямоугольник 5"/>
          <p:cNvSpPr/>
          <p:nvPr/>
        </p:nvSpPr>
        <p:spPr>
          <a:xfrm>
            <a:off x="179640" y="360360"/>
            <a:ext cx="3743640" cy="455400"/>
          </a:xfrm>
          <a:prstGeom prst="rect">
            <a:avLst/>
          </a:prstGeom>
          <a:solidFill>
            <a:srgbClr val="ffffff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2400" spc="46" strike="noStrike">
                <a:solidFill>
                  <a:schemeClr val="accent2"/>
                </a:solidFill>
                <a:latin typeface="Calibri"/>
                <a:ea typeface="DejaVu Sans"/>
              </a:rPr>
              <a:t>Бортовой журнал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66" name="Содержимое 3"/>
          <p:cNvGraphicFramePr/>
          <p:nvPr/>
        </p:nvGraphicFramePr>
        <p:xfrm>
          <a:off x="194040" y="1339560"/>
          <a:ext cx="3743640" cy="1397520"/>
        </p:xfrm>
        <a:graphic>
          <a:graphicData uri="http://schemas.openxmlformats.org/drawingml/2006/table">
            <a:tbl>
              <a:tblPr/>
              <a:tblGrid>
                <a:gridCol w="1748880"/>
                <a:gridCol w="1995120"/>
              </a:tblGrid>
              <a:tr h="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Что мне известно по данной теме?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Что нового я  узнал из данного текста?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90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pic>
        <p:nvPicPr>
          <p:cNvPr id="367" name="Объект 6" descr=""/>
          <p:cNvPicPr/>
          <p:nvPr/>
        </p:nvPicPr>
        <p:blipFill>
          <a:blip r:embed="rId1"/>
          <a:stretch/>
        </p:blipFill>
        <p:spPr>
          <a:xfrm>
            <a:off x="467640" y="3789000"/>
            <a:ext cx="2285280" cy="230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457200" y="1535040"/>
            <a:ext cx="4039560" cy="63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457200" y="2174760"/>
            <a:ext cx="4039560" cy="395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4645080" y="1535040"/>
            <a:ext cx="4041000" cy="63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4645080" y="2174760"/>
            <a:ext cx="4041000" cy="395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3" name="Picture 2" descr="C:\Users\User\Desktop\РАБ СТОЛ 8.03.23\ФОРМ КВ ЧИТ\6Y85Gg9vSt8.jpg"/>
          <p:cNvPicPr/>
          <p:nvPr/>
        </p:nvPicPr>
        <p:blipFill>
          <a:blip r:embed="rId1"/>
          <a:stretch/>
        </p:blipFill>
        <p:spPr>
          <a:xfrm>
            <a:off x="469800" y="252000"/>
            <a:ext cx="8265240" cy="652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2" descr="C:\Users\User\Desktop\РАБ СТОЛ 8.03.23\ФОРМ КВ ЧИТ\7kYG9Y44p_Y.jpg"/>
          <p:cNvPicPr/>
          <p:nvPr/>
        </p:nvPicPr>
        <p:blipFill>
          <a:blip r:embed="rId1"/>
          <a:stretch/>
        </p:blipFill>
        <p:spPr>
          <a:xfrm>
            <a:off x="821880" y="101880"/>
            <a:ext cx="8073360" cy="633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" descr="C:\Users\User\Desktop\РАБ СТОЛ 8.03.23\ФОРМ КВ ЧИТ\FdoIRC-LQes.jpg"/>
          <p:cNvPicPr/>
          <p:nvPr/>
        </p:nvPicPr>
        <p:blipFill>
          <a:blip r:embed="rId1"/>
          <a:stretch/>
        </p:blipFill>
        <p:spPr>
          <a:xfrm>
            <a:off x="-11520" y="0"/>
            <a:ext cx="9193320" cy="704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2" descr=""/>
          <p:cNvPicPr/>
          <p:nvPr/>
        </p:nvPicPr>
        <p:blipFill>
          <a:blip r:embed="rId1"/>
          <a:stretch/>
        </p:blipFill>
        <p:spPr>
          <a:xfrm>
            <a:off x="251640" y="476640"/>
            <a:ext cx="8601840" cy="47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2" descr=""/>
          <p:cNvPicPr/>
          <p:nvPr/>
        </p:nvPicPr>
        <p:blipFill>
          <a:blip r:embed="rId1"/>
          <a:stretch/>
        </p:blipFill>
        <p:spPr>
          <a:xfrm>
            <a:off x="305640" y="764640"/>
            <a:ext cx="8837640" cy="4866120"/>
          </a:xfrm>
          <a:prstGeom prst="rect">
            <a:avLst/>
          </a:prstGeom>
          <a:ln w="0">
            <a:noFill/>
          </a:ln>
        </p:spPr>
      </p:pic>
      <p:pic>
        <p:nvPicPr>
          <p:cNvPr id="377" name="Picture 3" descr=""/>
          <p:cNvPicPr/>
          <p:nvPr/>
        </p:nvPicPr>
        <p:blipFill>
          <a:blip r:embed="rId2"/>
          <a:stretch/>
        </p:blipFill>
        <p:spPr>
          <a:xfrm>
            <a:off x="0" y="476640"/>
            <a:ext cx="9075600" cy="515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2" descr=""/>
          <p:cNvPicPr/>
          <p:nvPr/>
        </p:nvPicPr>
        <p:blipFill>
          <a:blip r:embed="rId1"/>
          <a:stretch/>
        </p:blipFill>
        <p:spPr>
          <a:xfrm>
            <a:off x="77400" y="332640"/>
            <a:ext cx="9035640" cy="603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2" descr=""/>
          <p:cNvPicPr/>
          <p:nvPr/>
        </p:nvPicPr>
        <p:blipFill>
          <a:blip r:embed="rId1"/>
          <a:stretch/>
        </p:blipFill>
        <p:spPr>
          <a:xfrm>
            <a:off x="155520" y="1124640"/>
            <a:ext cx="8884440" cy="505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4" descr=""/>
          <p:cNvPicPr/>
          <p:nvPr/>
        </p:nvPicPr>
        <p:blipFill>
          <a:blip r:embed="rId1"/>
          <a:stretch/>
        </p:blipFill>
        <p:spPr>
          <a:xfrm>
            <a:off x="179640" y="908640"/>
            <a:ext cx="8764200" cy="490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2" descr=""/>
          <p:cNvPicPr/>
          <p:nvPr/>
        </p:nvPicPr>
        <p:blipFill>
          <a:blip r:embed="rId1"/>
          <a:stretch/>
        </p:blipFill>
        <p:spPr>
          <a:xfrm>
            <a:off x="107640" y="908640"/>
            <a:ext cx="8749440" cy="49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 descr=""/>
          <p:cNvPicPr/>
          <p:nvPr/>
        </p:nvPicPr>
        <p:blipFill>
          <a:blip r:embed="rId1"/>
          <a:stretch/>
        </p:blipFill>
        <p:spPr>
          <a:xfrm>
            <a:off x="123120" y="836640"/>
            <a:ext cx="8721720" cy="489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Picture 2" descr=""/>
          <p:cNvPicPr/>
          <p:nvPr/>
        </p:nvPicPr>
        <p:blipFill>
          <a:blip r:embed="rId1"/>
          <a:stretch/>
        </p:blipFill>
        <p:spPr>
          <a:xfrm>
            <a:off x="251640" y="332640"/>
            <a:ext cx="4103640" cy="552780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3" descr=""/>
          <p:cNvPicPr/>
          <p:nvPr/>
        </p:nvPicPr>
        <p:blipFill>
          <a:blip r:embed="rId2"/>
          <a:stretch/>
        </p:blipFill>
        <p:spPr>
          <a:xfrm>
            <a:off x="4572000" y="1343880"/>
            <a:ext cx="4177440" cy="529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Picture 2" descr=""/>
          <p:cNvPicPr/>
          <p:nvPr/>
        </p:nvPicPr>
        <p:blipFill>
          <a:blip r:embed="rId1"/>
          <a:stretch/>
        </p:blipFill>
        <p:spPr>
          <a:xfrm>
            <a:off x="395640" y="205560"/>
            <a:ext cx="4031640" cy="5098680"/>
          </a:xfrm>
          <a:prstGeom prst="rect">
            <a:avLst/>
          </a:prstGeom>
          <a:ln w="0">
            <a:noFill/>
          </a:ln>
        </p:spPr>
      </p:pic>
      <p:pic>
        <p:nvPicPr>
          <p:cNvPr id="386" name="Picture 3" descr=""/>
          <p:cNvPicPr/>
          <p:nvPr/>
        </p:nvPicPr>
        <p:blipFill>
          <a:blip r:embed="rId2"/>
          <a:stretch/>
        </p:blipFill>
        <p:spPr>
          <a:xfrm>
            <a:off x="4895640" y="1435320"/>
            <a:ext cx="4247640" cy="542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4175640" cy="524304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3" descr=""/>
          <p:cNvPicPr/>
          <p:nvPr/>
        </p:nvPicPr>
        <p:blipFill>
          <a:blip r:embed="rId2"/>
          <a:stretch/>
        </p:blipFill>
        <p:spPr>
          <a:xfrm>
            <a:off x="4644000" y="1458360"/>
            <a:ext cx="4376880" cy="532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/>
          </p:nvPr>
        </p:nvSpPr>
        <p:spPr>
          <a:xfrm>
            <a:off x="395640" y="188640"/>
            <a:ext cx="8228880" cy="597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i="1" lang="ru-RU" sz="1400" spc="-1" strike="noStrike">
                <a:solidFill>
                  <a:srgbClr val="000000"/>
                </a:solidFill>
                <a:latin typeface="Calibri"/>
              </a:rPr>
              <a:t>Уважаемые родители! Эта анкета предназначена для Вас!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</a:rPr>
              <a:t>Она поможет  Вам правильно оценить возможности и перспективы воспитания одарённого читателя – вашего ребёнка!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Играете ли с ребенком в игры?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Какое место в жизни Вашей семьи занимают книги и чтение?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Что даёт современному ребёнку чтение книг?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Исправляете ли вы речь ребенка?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Есть ли в Вашей семье домашняя библиотека?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Как часто Вы её пополняете?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Какую литературу Вы предпочитаете покупать?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Есть ли у вашего ребенка собственные книги?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Как часто Вы читаете своему ребёнку вслух?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Читаете ли Вы ребенку книги выразительно?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Обсуждаете ли вы с ребенком что-нибудь интересное из прочитанного?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Назовите авторов и название детских книг, которые, на Ваш взгляд, обязательно должен прочитать Ваш ребёнок.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Назовите любимую книгу Вашего ребёнка.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С удовольствием ли ваш ребенок посещает детскую библиотеку?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Как Вы думаете, сохранятся ли в своём виде книги в будущем?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Может ли Интернет заменить книгу?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Picture 2" descr="C:\Users\User\Desktop\РАБ СТОЛ 8.03.23\ФОРМ КВ ЧИТ\05628863745799fc1312b1dd1e01ed08.jpg"/>
          <p:cNvPicPr/>
          <p:nvPr/>
        </p:nvPicPr>
        <p:blipFill>
          <a:blip r:embed="rId1"/>
          <a:stretch/>
        </p:blipFill>
        <p:spPr>
          <a:xfrm>
            <a:off x="5940000" y="2205000"/>
            <a:ext cx="2952360" cy="158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Прямоугольник 1"/>
          <p:cNvSpPr/>
          <p:nvPr/>
        </p:nvSpPr>
        <p:spPr>
          <a:xfrm>
            <a:off x="323640" y="188640"/>
            <a:ext cx="8424360" cy="61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                    </a:t>
            </a: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Как развить читательский интерес у детей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Прививайте ребенку интерес к чтению с самого раннего детства.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Покупая книгу, выбирайте книги яркие по оформлению и интересные по содержанию.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Систематически читайте ребенку. Это сформулирует у него привычку ежедневного общения с книгой.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Обсуждайте прочитанную книгу с членами своей семьи.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Рассказывайте ребенку об авторе прочитанной книги.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Если вы читаете ребенку книгу, старайтесь прервать чтение на самом увлекательном эпизоде.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Вспоминая с ребенком содержание ранее прочитанного, намеренно его искажайте, чтобы проверить, как он запомнил текст.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Рекомендуйте своему ребенку книги своего детства, делитесь своими детскими впечатлениями от чтения той или иной книги, сопоставляйте ваше и его мнение.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Устраивайте дома дискуссии о прочитанных книгах.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Покупайте по возможности книги полюбившихся ребенку авторов, оформляйте его личную библиотеку.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Воспитывайте бережное отношение к книге, демонстрируя книжные реликвии своей семьи.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Дарите ребенку книги с дарственной надписью, теплыми пожеланиями. Спустя годы это станет счастливым напоминанием о родном доме, его традициях, дорогих и близких людях.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/>
          </p:nvPr>
        </p:nvSpPr>
        <p:spPr>
          <a:xfrm>
            <a:off x="107640" y="188640"/>
            <a:ext cx="7667640" cy="698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Bef>
                <a:spcPts val="581"/>
              </a:spcBef>
              <a:buNone/>
              <a:tabLst>
                <a:tab algn="l" pos="0"/>
              </a:tabLst>
            </a:pP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Скорочтение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играет ощутимую роль в развитии ребёнка (создание новых нейронных связей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) 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Первая причина очевидна и легко угадывается: быстро читающий человек в единицу времени прочитает больше материала. Таким образом, он быстрее научится выбирать нужную информацию и отличать хорошую литературу от плохой (да, такая бывает).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Быстро читающий школьник с меньшей вероятностью попадёт в число отстающих, поскольку он будет успевать осилить весь школьный материал, включая дополнительные источники. На уроке у него не будет проблем со «схватыванием» условий задачи, диктантом (перечитать и проверить за собой тоже важно), тестом. 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Правильная техника скорочтения развивает дикцию, речь становится чёткой, с хорошим темпом. Но это касается только правильного обучения: если ребёнка заставлять читать много символов в минуту, он может в прямом смысле захлёбываться словами, переходить на шёпот и в конечном итоге переносить эти «навыки» в обыденную речь.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Когда ребёнок или взрослый читает в хорошем темпе, вероятность отвлечься от занятия, книги, учебника, технической документации и т. д. ниже, поскольку мы «втягиваемся», мозг начинает получать удовольствие от чтения и мотивирует хозяина продолжать приятное дело (если вы знаете, что такое «книжное похмелье», то ваш мозг умеет добывать дофамин из чтения).    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1" name="Объект 4" descr=""/>
          <p:cNvPicPr/>
          <p:nvPr/>
        </p:nvPicPr>
        <p:blipFill>
          <a:blip r:embed="rId1"/>
          <a:stretch/>
        </p:blipFill>
        <p:spPr>
          <a:xfrm>
            <a:off x="7596360" y="188640"/>
            <a:ext cx="1326600" cy="132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/>
          </p:nvPr>
        </p:nvSpPr>
        <p:spPr>
          <a:xfrm>
            <a:off x="755640" y="260640"/>
            <a:ext cx="7019640" cy="640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Скорочтение как речевая функция связано с мышлением, воображением, устной речью и памятью. Если навык скорочтения сформирован правильно, то и память такого читателя ощутимо лучше.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Наконец, скорочтение по своей сути — это процесс непрерывного переключения внимания, мгновенной реакции мозга на информацию. Это может отлично сказаться на многозадачности человека.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!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Однако при всех плюсах скорочтение у взрослого человека не должно быть самоцелью. Если вы уже состоявшийся специалист и любите медленную, вдумчивую работу с литературой и технической документацией, это тоже прекрасно. Потому что для взрослых скорость чтения это скорее уже дело привычки и темперамента, а вот для ребёнка — важнейший фактор психологического и интеллектуального развития.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3" name="Объект 4" descr=""/>
          <p:cNvPicPr/>
          <p:nvPr/>
        </p:nvPicPr>
        <p:blipFill>
          <a:blip r:embed="rId1"/>
          <a:stretch/>
        </p:blipFill>
        <p:spPr>
          <a:xfrm>
            <a:off x="7668360" y="332640"/>
            <a:ext cx="1326600" cy="132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2" descr=""/>
          <p:cNvPicPr/>
          <p:nvPr/>
        </p:nvPicPr>
        <p:blipFill>
          <a:blip r:embed="rId1"/>
          <a:stretch/>
        </p:blipFill>
        <p:spPr>
          <a:xfrm>
            <a:off x="361800" y="764640"/>
            <a:ext cx="8638200" cy="489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2" descr=""/>
          <p:cNvPicPr/>
          <p:nvPr/>
        </p:nvPicPr>
        <p:blipFill>
          <a:blip r:embed="rId1"/>
          <a:stretch/>
        </p:blipFill>
        <p:spPr>
          <a:xfrm>
            <a:off x="4500000" y="335520"/>
            <a:ext cx="4614480" cy="6405120"/>
          </a:xfrm>
          <a:prstGeom prst="rect">
            <a:avLst/>
          </a:prstGeom>
          <a:ln w="0">
            <a:noFill/>
          </a:ln>
        </p:spPr>
      </p:pic>
      <p:pic>
        <p:nvPicPr>
          <p:cNvPr id="396" name="Picture 3" descr=""/>
          <p:cNvPicPr/>
          <p:nvPr/>
        </p:nvPicPr>
        <p:blipFill>
          <a:blip r:embed="rId2"/>
          <a:stretch/>
        </p:blipFill>
        <p:spPr>
          <a:xfrm>
            <a:off x="323640" y="333720"/>
            <a:ext cx="4178520" cy="619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9" name="Picture 2" descr=""/>
          <p:cNvPicPr/>
          <p:nvPr/>
        </p:nvPicPr>
        <p:blipFill>
          <a:blip r:embed="rId1"/>
          <a:stretch/>
        </p:blipFill>
        <p:spPr>
          <a:xfrm>
            <a:off x="179640" y="476640"/>
            <a:ext cx="4367520" cy="6027480"/>
          </a:xfrm>
          <a:prstGeom prst="rect">
            <a:avLst/>
          </a:prstGeom>
          <a:ln w="0">
            <a:noFill/>
          </a:ln>
        </p:spPr>
      </p:pic>
      <p:pic>
        <p:nvPicPr>
          <p:cNvPr id="400" name="Picture 3" descr=""/>
          <p:cNvPicPr/>
          <p:nvPr/>
        </p:nvPicPr>
        <p:blipFill>
          <a:blip r:embed="rId2"/>
          <a:stretch/>
        </p:blipFill>
        <p:spPr>
          <a:xfrm>
            <a:off x="4547520" y="404640"/>
            <a:ext cx="4506480" cy="597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Рисунок 1" descr="текст с цифрами и буквами, текст с измененными буквами"/>
          <p:cNvPicPr/>
          <p:nvPr/>
        </p:nvPicPr>
        <p:blipFill>
          <a:blip r:embed="rId1"/>
          <a:stretch/>
        </p:blipFill>
        <p:spPr>
          <a:xfrm>
            <a:off x="2051640" y="236520"/>
            <a:ext cx="5239800" cy="4884480"/>
          </a:xfrm>
          <a:prstGeom prst="rect">
            <a:avLst/>
          </a:prstGeom>
          <a:ln w="0">
            <a:noFill/>
          </a:ln>
        </p:spPr>
      </p:pic>
      <p:sp>
        <p:nvSpPr>
          <p:cNvPr id="402" name="Прямоугольник 2"/>
          <p:cNvSpPr/>
          <p:nvPr/>
        </p:nvSpPr>
        <p:spPr>
          <a:xfrm>
            <a:off x="387720" y="5517360"/>
            <a:ext cx="856836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Как читать тексты с буквами и цифрами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Если прочитать не получилось, вначале нужно просмотреть текст и попытаться найти закономерность, а именно увидеть сходство цифр с некоторыми буквами. И тогда ряды букв и цифр превратятся в знакомые слова и обретут смысл.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2" descr=""/>
          <p:cNvPicPr/>
          <p:nvPr/>
        </p:nvPicPr>
        <p:blipFill>
          <a:blip r:embed="rId1"/>
          <a:stretch/>
        </p:blipFill>
        <p:spPr>
          <a:xfrm>
            <a:off x="1763640" y="764640"/>
            <a:ext cx="5616000" cy="459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Прямоугольник 1"/>
          <p:cNvSpPr/>
          <p:nvPr/>
        </p:nvSpPr>
        <p:spPr>
          <a:xfrm>
            <a:off x="251640" y="188640"/>
            <a:ext cx="6552000" cy="590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«Голоса»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надо делать?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Задача — чтение текста в образе человека или животного, мультяшного или литературного героя. Обсудите с ребёнком, как бы этот текст прочитала Баба-яга или мышка-норушка, заяц или волк.</a:t>
            </a:r>
            <a:br>
              <a:rPr sz="1400"/>
            </a:b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Цель.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Упражнение совершенствует технику чтения, помогает увлечь малыша чтением, показать, что это весело и интересно.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«Весёлые картинки»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надо делать?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Для этого упражнения нужно подобрать текст с большим количеством картинок. Разрежьте картинки и перемешайте. Задача ребёнка — разложить картинки по порядку, чтобы восстановить последовательность событий.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Вариант 1. Прочитать текст и разложить картинки по порядку.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Вариант 2. Рассказать сказку по картинкам. Затем прочитать текст и сравнить свой вариант с предложенным.</a:t>
            </a:r>
            <a:br>
              <a:rPr sz="1400"/>
            </a:b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Цель.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Упражнение способствует развитию смыслового чтения и более глубокому пониманию прочитанного.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«Волшебные пазлы»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надо делать?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Текст нарезаем на отрывки-пазлы и перемешиваем. Предлагаем ребёнку собрать их и прочитать восстановленный текст.</a:t>
            </a:r>
            <a:br>
              <a:rPr sz="1400"/>
            </a:b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Цель.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Упражнение довольно трудное, задействуется и память, и внимание, и мышление. Совершенствуется навык смыслового чтения. Поначалу нужно выбирать знакомые тексты, лучше — сказки.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«Слово потерялось»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надо делать?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Читаем вслух текст, пропуская слова. Ребёнок должен понять, какое слово пропустили.</a:t>
            </a:r>
            <a:br>
              <a:rPr sz="1400"/>
            </a:b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 Упражнение способствует развитию внимания, формированию навыка смысловой догадки и более глубокому пониманию прочитанного.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5" name="Рисунок 2" descr="https://img.kanal-o.ru/img/2019-09-02/fmt_81_24_shutterstock_1120388009.jpg"/>
          <p:cNvPicPr/>
          <p:nvPr/>
        </p:nvPicPr>
        <p:blipFill>
          <a:blip r:embed="rId1"/>
          <a:stretch/>
        </p:blipFill>
        <p:spPr>
          <a:xfrm>
            <a:off x="6732360" y="260640"/>
            <a:ext cx="2159640" cy="172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Прямоугольник 2"/>
          <p:cNvSpPr/>
          <p:nvPr/>
        </p:nvSpPr>
        <p:spPr>
          <a:xfrm>
            <a:off x="107640" y="116640"/>
            <a:ext cx="8856360" cy="59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«Первый и последний»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надо делать?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 Ребёнок читает текст, произнося вслух только первую и последнюю буквы в слове. Затем должен рассказать, о чём прочитал.</a:t>
            </a:r>
            <a:br>
              <a:rPr sz="1600"/>
            </a:b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Цель.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 Упражнение тренирует концентрацию и быстрое переключение внимания, учит выполнять несколько действий одновременно: читать, понимать, запоминать.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«Голова-хвост»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надо делать? Вариант 1.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 Взрослый читает начало слова, а ребёнок должен найти «хвост», то есть окончание этого слова. Для этого нужно максимально быстро просмотреть весь текст, найти слово и прочитать окончание.</a:t>
            </a:r>
            <a:br>
              <a:rPr sz="1600"/>
            </a:b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Вариант 2.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 Взрослый читает начало предложения, а ребёнок должен найти его окончание.</a:t>
            </a:r>
            <a:br>
              <a:rPr sz="1600"/>
            </a:b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Цель.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 Это хорошая тренировка навыков «сканирования» текста глазами, концентрации внимания и смыслового чтения.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«Читай и считай»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делать?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 Ребёнок должен не только прочитать и понять текст, но и посчитать слова. Естественно, для начала нужны небольшие тексты — от 10−20 до 40−50 слов.</a:t>
            </a:r>
            <a:br>
              <a:rPr sz="1600"/>
            </a:b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Цель. 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Это упражнение помогает развивать внимание и лучше понимать текст.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 книге опытного нейропсихолога, тренера по скорочтению и руководителя школы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интеллектуального развития «Супермозг» Гюзель Абдуловой собраны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интересные и веселые упражнения,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которые помогут ребёнку научиться бегло читать, обходясь без ошибок и запинок.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И хотя книга эта рассчитана на детей младшего школьного возраста,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позаниматься наверняка будет интересно и родителям.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7" name="Объект 4" descr="Издательство АСТ"/>
          <p:cNvPicPr/>
          <p:nvPr/>
        </p:nvPicPr>
        <p:blipFill>
          <a:blip r:embed="rId1"/>
          <a:stretch/>
        </p:blipFill>
        <p:spPr>
          <a:xfrm>
            <a:off x="7085880" y="3797280"/>
            <a:ext cx="1943640" cy="28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 1"/>
          <p:cNvSpPr/>
          <p:nvPr/>
        </p:nvSpPr>
        <p:spPr>
          <a:xfrm>
            <a:off x="594720" y="188640"/>
            <a:ext cx="8280360" cy="530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Основная модель семейного чтения.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Основные ее характеристики: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 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 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Ярко выраженная потребность в чтении.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  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2.Эмоционально окрашенный процесс чтения.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  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3.Выбор разнообразного круга литературы: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Calibri"/>
              <a:buAutoNum type="alphaLcPeriod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чтение и обсуждение серьезной литературы, имеющей художественное, мировоззренческое, воспитательное значение (классика как отечественная, так и зарубежная);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Calibri"/>
              <a:buAutoNum type="alphaLcPeriod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следует следить и за новой литературой;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Calibri"/>
              <a:buAutoNum type="alphaLcPeriod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особое место должно занимать чтение религиозной литературы (жития святых);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Calibri"/>
              <a:buAutoNum type="alphaLcPeriod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литература о путешествиях.      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                                         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Picture 2" descr="C:\Users\User\Desktop\РАБ СТОЛ 8.03.23\ФОРМ КВ ЧИТ\2-1_clip_image012.jpg"/>
          <p:cNvPicPr/>
          <p:nvPr/>
        </p:nvPicPr>
        <p:blipFill>
          <a:blip r:embed="rId1"/>
          <a:stretch/>
        </p:blipFill>
        <p:spPr>
          <a:xfrm>
            <a:off x="6372360" y="4632480"/>
            <a:ext cx="1615680" cy="202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251640" y="188640"/>
            <a:ext cx="8289360" cy="403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«Снимаем кино»</a:t>
            </a:r>
            <a:br>
              <a:rPr sz="2000"/>
            </a:br>
            <a:r>
              <a:rPr b="0" i="1" lang="ru-RU" sz="2000" spc="-1" strike="noStrike">
                <a:solidFill>
                  <a:srgbClr val="000000"/>
                </a:solidFill>
                <a:latin typeface="Calibri"/>
              </a:rPr>
              <a:t>Что делать?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 Предлагаем ребёнку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представить в уме фильм на основе текста. Помогаем наводящими вопросами, выясняем, что он видит и чувствует, когда читает. Задача не только понять, о чём идёт речь в тексте, но и услышать звуки, почувствовать запахи, вкусы, испытать эмоции героев. Ребёнок должен ответить на ваши вопросы и пересказать текст.</a:t>
            </a:r>
            <a:br>
              <a:rPr sz="1800"/>
            </a:b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Цель. 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Развиваем образную память, речь, навык пересказа. Благодаря применению метода соощущений, дети легко вспоминают и рассказывают текст со всеми деталями, даже придумывают подробности.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" name="Рисунок 3" descr="https://img.kanal-o.ru/img/2019-09-02/fmt_81_24_shutterstock_314007290.jpg"/>
          <p:cNvPicPr/>
          <p:nvPr/>
        </p:nvPicPr>
        <p:blipFill>
          <a:blip r:embed="rId1"/>
          <a:stretch/>
        </p:blipFill>
        <p:spPr>
          <a:xfrm>
            <a:off x="5364000" y="3645000"/>
            <a:ext cx="3464640" cy="26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Прямоугольник 1"/>
          <p:cNvSpPr/>
          <p:nvPr/>
        </p:nvSpPr>
        <p:spPr>
          <a:xfrm>
            <a:off x="179640" y="188640"/>
            <a:ext cx="856836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ПАМЯТКА ДЛЯ РОДИТЕЛЕЙ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1. Помните: чтение – это окно в мир познания. Хорошее чтение является залогом успешного обучения ребёнка по всем предметам.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2. Только совместными усилиями школы и семьи можно добиться того, чтобы ваш ребёнок полюбил книгу.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3. Необходимо знать основные требования беглого, сознательного и выразительного чтения.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4. Зная рекомендательный список литературы, вы помогаете ребёнку подобрать книгу.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5. Начинать чтение книги с обложки и титульного листа.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6. Своя собственная библиотека, пусть и небольшая, даёт возможность обмениваться книгами с товарищами, что вызовет больший интерес к чтению.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7. Необходимо соблюдать правила гигиены чтения.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8. Выписывать и приучать детей читать детские журналы.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9. Оказывать помощь в оформлении читательских тетрадей. В них можно помещать рисунки к прочитанным книгам, выписывать интересные понравившиеся мысли, цитаты из прочитанного.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1" name="Picture 2" descr="C:\Users\User\Desktop\РАБ СТОЛ 8.03.23\ФОРМ КВ ЧИТ\images.jpg"/>
          <p:cNvPicPr/>
          <p:nvPr/>
        </p:nvPicPr>
        <p:blipFill>
          <a:blip r:embed="rId1"/>
          <a:stretch/>
        </p:blipFill>
        <p:spPr>
          <a:xfrm>
            <a:off x="6156000" y="5013000"/>
            <a:ext cx="2723400" cy="167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Библиотеки Красноярска  </a:t>
            </a:r>
            <a:br>
              <a:rPr sz="1600"/>
            </a:br>
            <a:r>
              <a:rPr b="0" lang="en-US" sz="16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https://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www.culture.ru/literature/libraries/location-krasnoyarskiy-kray-krasnoyarsk</a:t>
            </a:r>
            <a:br>
              <a:rPr sz="1600"/>
            </a:b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3" name="Picture 2" descr=""/>
          <p:cNvPicPr/>
          <p:nvPr/>
        </p:nvPicPr>
        <p:blipFill>
          <a:blip r:embed="rId4"/>
          <a:stretch/>
        </p:blipFill>
        <p:spPr>
          <a:xfrm>
            <a:off x="163080" y="1122120"/>
            <a:ext cx="2937960" cy="3746160"/>
          </a:xfrm>
          <a:prstGeom prst="rect">
            <a:avLst/>
          </a:prstGeom>
          <a:ln w="0">
            <a:noFill/>
          </a:ln>
        </p:spPr>
      </p:pic>
      <p:pic>
        <p:nvPicPr>
          <p:cNvPr id="414" name="Picture 3" descr=""/>
          <p:cNvPicPr/>
          <p:nvPr/>
        </p:nvPicPr>
        <p:blipFill>
          <a:blip r:embed="rId5"/>
          <a:stretch/>
        </p:blipFill>
        <p:spPr>
          <a:xfrm>
            <a:off x="3226320" y="3285000"/>
            <a:ext cx="2663640" cy="3358800"/>
          </a:xfrm>
          <a:prstGeom prst="rect">
            <a:avLst/>
          </a:prstGeom>
          <a:ln w="0">
            <a:noFill/>
          </a:ln>
        </p:spPr>
      </p:pic>
      <p:pic>
        <p:nvPicPr>
          <p:cNvPr id="415" name="Picture 4" descr=""/>
          <p:cNvPicPr/>
          <p:nvPr/>
        </p:nvPicPr>
        <p:blipFill>
          <a:blip r:embed="rId6"/>
          <a:stretch/>
        </p:blipFill>
        <p:spPr>
          <a:xfrm>
            <a:off x="3101400" y="1122120"/>
            <a:ext cx="2807640" cy="1020600"/>
          </a:xfrm>
          <a:prstGeom prst="rect">
            <a:avLst/>
          </a:prstGeom>
          <a:ln w="0">
            <a:noFill/>
          </a:ln>
        </p:spPr>
      </p:pic>
      <p:pic>
        <p:nvPicPr>
          <p:cNvPr id="416" name="Picture 5" descr=""/>
          <p:cNvPicPr/>
          <p:nvPr/>
        </p:nvPicPr>
        <p:blipFill>
          <a:blip r:embed="rId7"/>
          <a:stretch/>
        </p:blipFill>
        <p:spPr>
          <a:xfrm>
            <a:off x="5940000" y="1117440"/>
            <a:ext cx="3099600" cy="395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2" descr=""/>
          <p:cNvPicPr/>
          <p:nvPr/>
        </p:nvPicPr>
        <p:blipFill>
          <a:blip r:embed="rId1"/>
          <a:stretch/>
        </p:blipFill>
        <p:spPr>
          <a:xfrm>
            <a:off x="2381400" y="152280"/>
            <a:ext cx="4514040" cy="647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2" descr=""/>
          <p:cNvPicPr/>
          <p:nvPr/>
        </p:nvPicPr>
        <p:blipFill>
          <a:blip r:embed="rId1"/>
          <a:stretch/>
        </p:blipFill>
        <p:spPr>
          <a:xfrm>
            <a:off x="2123280" y="265320"/>
            <a:ext cx="5555880" cy="659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Picture 2" descr=""/>
          <p:cNvPicPr/>
          <p:nvPr/>
        </p:nvPicPr>
        <p:blipFill>
          <a:blip r:embed="rId1"/>
          <a:stretch/>
        </p:blipFill>
        <p:spPr>
          <a:xfrm>
            <a:off x="2051640" y="332640"/>
            <a:ext cx="5518440" cy="626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2" descr="C:\Users\User\Desktop\РАБ СТОЛ 8.03.23\ФОРМ КВ ЧИТ\i (13).jpg"/>
          <p:cNvPicPr/>
          <p:nvPr/>
        </p:nvPicPr>
        <p:blipFill>
          <a:blip r:embed="rId1"/>
          <a:stretch/>
        </p:blipFill>
        <p:spPr>
          <a:xfrm>
            <a:off x="395640" y="1124640"/>
            <a:ext cx="5040000" cy="4103640"/>
          </a:xfrm>
          <a:prstGeom prst="rect">
            <a:avLst/>
          </a:prstGeom>
          <a:ln w="0">
            <a:noFill/>
          </a:ln>
        </p:spPr>
      </p:pic>
      <p:pic>
        <p:nvPicPr>
          <p:cNvPr id="421" name="Picture 5" descr=""/>
          <p:cNvPicPr/>
          <p:nvPr/>
        </p:nvPicPr>
        <p:blipFill>
          <a:blip r:embed="rId2"/>
          <a:stretch/>
        </p:blipFill>
        <p:spPr>
          <a:xfrm>
            <a:off x="5796000" y="260640"/>
            <a:ext cx="2887200" cy="651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5" descr=""/>
          <p:cNvPicPr/>
          <p:nvPr/>
        </p:nvPicPr>
        <p:blipFill>
          <a:blip r:embed="rId1"/>
          <a:stretch/>
        </p:blipFill>
        <p:spPr>
          <a:xfrm>
            <a:off x="6678720" y="1124640"/>
            <a:ext cx="2322000" cy="5175360"/>
          </a:xfrm>
          <a:prstGeom prst="rect">
            <a:avLst/>
          </a:prstGeom>
          <a:ln w="0">
            <a:noFill/>
          </a:ln>
        </p:spPr>
      </p:pic>
      <p:pic>
        <p:nvPicPr>
          <p:cNvPr id="423" name="Picture 4" descr=""/>
          <p:cNvPicPr/>
          <p:nvPr/>
        </p:nvPicPr>
        <p:blipFill>
          <a:blip r:embed="rId2"/>
          <a:stretch/>
        </p:blipFill>
        <p:spPr>
          <a:xfrm>
            <a:off x="107640" y="1268640"/>
            <a:ext cx="2414520" cy="4887360"/>
          </a:xfrm>
          <a:prstGeom prst="rect">
            <a:avLst/>
          </a:prstGeom>
          <a:ln w="0">
            <a:noFill/>
          </a:ln>
        </p:spPr>
      </p:pic>
      <p:pic>
        <p:nvPicPr>
          <p:cNvPr id="424" name="Picture 6" descr=""/>
          <p:cNvPicPr/>
          <p:nvPr/>
        </p:nvPicPr>
        <p:blipFill>
          <a:blip r:embed="rId3"/>
          <a:stretch/>
        </p:blipFill>
        <p:spPr>
          <a:xfrm>
            <a:off x="2771640" y="116640"/>
            <a:ext cx="3671640" cy="567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Picture 4" descr=""/>
          <p:cNvPicPr/>
          <p:nvPr/>
        </p:nvPicPr>
        <p:blipFill>
          <a:blip r:embed="rId1"/>
          <a:stretch/>
        </p:blipFill>
        <p:spPr>
          <a:xfrm>
            <a:off x="6588360" y="3300840"/>
            <a:ext cx="2356560" cy="3383640"/>
          </a:xfrm>
          <a:prstGeom prst="rect">
            <a:avLst/>
          </a:prstGeom>
          <a:ln w="0">
            <a:noFill/>
          </a:ln>
        </p:spPr>
      </p:pic>
      <p:pic>
        <p:nvPicPr>
          <p:cNvPr id="426" name="Picture 6" descr=""/>
          <p:cNvPicPr/>
          <p:nvPr/>
        </p:nvPicPr>
        <p:blipFill>
          <a:blip r:embed="rId2"/>
          <a:stretch/>
        </p:blipFill>
        <p:spPr>
          <a:xfrm>
            <a:off x="3492000" y="0"/>
            <a:ext cx="2405880" cy="3487320"/>
          </a:xfrm>
          <a:prstGeom prst="rect">
            <a:avLst/>
          </a:prstGeom>
          <a:ln w="0">
            <a:noFill/>
          </a:ln>
        </p:spPr>
      </p:pic>
      <p:pic>
        <p:nvPicPr>
          <p:cNvPr id="427" name="Picture 7" descr=""/>
          <p:cNvPicPr/>
          <p:nvPr/>
        </p:nvPicPr>
        <p:blipFill>
          <a:blip r:embed="rId3"/>
          <a:stretch/>
        </p:blipFill>
        <p:spPr>
          <a:xfrm>
            <a:off x="6300360" y="332640"/>
            <a:ext cx="2747520" cy="2768760"/>
          </a:xfrm>
          <a:prstGeom prst="rect">
            <a:avLst/>
          </a:prstGeom>
          <a:ln w="0">
            <a:noFill/>
          </a:ln>
        </p:spPr>
      </p:pic>
      <p:pic>
        <p:nvPicPr>
          <p:cNvPr id="428" name="Picture 5" descr=""/>
          <p:cNvPicPr/>
          <p:nvPr/>
        </p:nvPicPr>
        <p:blipFill>
          <a:blip r:embed="rId4"/>
          <a:stretch/>
        </p:blipFill>
        <p:spPr>
          <a:xfrm>
            <a:off x="539640" y="169560"/>
            <a:ext cx="2015640" cy="3094560"/>
          </a:xfrm>
          <a:prstGeom prst="rect">
            <a:avLst/>
          </a:prstGeom>
          <a:ln w="0">
            <a:noFill/>
          </a:ln>
        </p:spPr>
      </p:pic>
      <p:pic>
        <p:nvPicPr>
          <p:cNvPr id="429" name="Picture 3" descr=""/>
          <p:cNvPicPr/>
          <p:nvPr/>
        </p:nvPicPr>
        <p:blipFill>
          <a:blip r:embed="rId5"/>
          <a:stretch/>
        </p:blipFill>
        <p:spPr>
          <a:xfrm>
            <a:off x="251640" y="3587760"/>
            <a:ext cx="2519640" cy="3082680"/>
          </a:xfrm>
          <a:prstGeom prst="rect">
            <a:avLst/>
          </a:prstGeom>
          <a:ln w="0">
            <a:noFill/>
          </a:ln>
        </p:spPr>
      </p:pic>
      <p:pic>
        <p:nvPicPr>
          <p:cNvPr id="430" name="Picture 9" descr=""/>
          <p:cNvPicPr/>
          <p:nvPr/>
        </p:nvPicPr>
        <p:blipFill>
          <a:blip r:embed="rId6"/>
          <a:stretch/>
        </p:blipFill>
        <p:spPr>
          <a:xfrm>
            <a:off x="3564000" y="3588480"/>
            <a:ext cx="2612160" cy="314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2801880" cy="3990960"/>
          </a:xfrm>
          <a:prstGeom prst="rect">
            <a:avLst/>
          </a:prstGeom>
          <a:ln w="0">
            <a:noFill/>
          </a:ln>
        </p:spPr>
      </p:pic>
      <p:pic>
        <p:nvPicPr>
          <p:cNvPr id="432" name="Picture 3" descr=""/>
          <p:cNvPicPr/>
          <p:nvPr/>
        </p:nvPicPr>
        <p:blipFill>
          <a:blip r:embed="rId2"/>
          <a:stretch/>
        </p:blipFill>
        <p:spPr>
          <a:xfrm>
            <a:off x="2822760" y="44640"/>
            <a:ext cx="3023640" cy="3178440"/>
          </a:xfrm>
          <a:prstGeom prst="rect">
            <a:avLst/>
          </a:prstGeom>
          <a:ln w="0">
            <a:noFill/>
          </a:ln>
        </p:spPr>
      </p:pic>
      <p:pic>
        <p:nvPicPr>
          <p:cNvPr id="433" name="Picture 6" descr=""/>
          <p:cNvPicPr/>
          <p:nvPr/>
        </p:nvPicPr>
        <p:blipFill>
          <a:blip r:embed="rId3"/>
          <a:stretch/>
        </p:blipFill>
        <p:spPr>
          <a:xfrm>
            <a:off x="5856120" y="93600"/>
            <a:ext cx="3139920" cy="3838680"/>
          </a:xfrm>
          <a:prstGeom prst="rect">
            <a:avLst/>
          </a:prstGeom>
          <a:ln w="0">
            <a:noFill/>
          </a:ln>
        </p:spPr>
      </p:pic>
      <p:pic>
        <p:nvPicPr>
          <p:cNvPr id="434" name="Picture 2" descr=""/>
          <p:cNvPicPr/>
          <p:nvPr/>
        </p:nvPicPr>
        <p:blipFill>
          <a:blip r:embed="rId4"/>
          <a:stretch/>
        </p:blipFill>
        <p:spPr>
          <a:xfrm>
            <a:off x="2802600" y="3069000"/>
            <a:ext cx="3052800" cy="354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Прямоугольник 1"/>
          <p:cNvSpPr/>
          <p:nvPr/>
        </p:nvSpPr>
        <p:spPr>
          <a:xfrm>
            <a:off x="594720" y="188640"/>
            <a:ext cx="8280360" cy="35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                                                                 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Основная модель семейного чтения. Основные ее характеристики</a:t>
            </a:r>
            <a:r>
              <a:rPr b="1" i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4.Семейное чтение должно сопровождаться собеседованиями, пересказом прочитанного, использованием справочной литературы, толкованием непонятных слов;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5. Книга оказывает огромное влияние на детей. Они могут продолжить книгу в своих рисунках, играх, одежде. Ребенок может и проиграть, и примерить на себе образ того или иного персонажа с соблюдением, по возможности точным, всех внешних атрибутов».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6. Семейное чтение должно служить стимулом для овладения самостоятельным чтением (сначала прочитать вместе, а потом самостоятельно).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Picture 2" descr="C:\Users\User\Desktop\РАБ СТОЛ 8.03.23\ФОРМ КВ ЧИТ\cover1.jpg"/>
          <p:cNvPicPr/>
          <p:nvPr/>
        </p:nvPicPr>
        <p:blipFill>
          <a:blip r:embed="rId1"/>
          <a:stretch/>
        </p:blipFill>
        <p:spPr>
          <a:xfrm>
            <a:off x="5076000" y="4797000"/>
            <a:ext cx="3911760" cy="18716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4" descr="C:\Users\User\Desktop\РАБ СТОЛ 8.03.23\ФОРМ КВ ЧИТ\1897.jpg"/>
          <p:cNvPicPr/>
          <p:nvPr/>
        </p:nvPicPr>
        <p:blipFill>
          <a:blip r:embed="rId2"/>
          <a:stretch/>
        </p:blipFill>
        <p:spPr>
          <a:xfrm>
            <a:off x="588960" y="4061520"/>
            <a:ext cx="2807640" cy="246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3139200" cy="3360960"/>
          </a:xfrm>
          <a:prstGeom prst="rect">
            <a:avLst/>
          </a:prstGeom>
          <a:ln w="0">
            <a:noFill/>
          </a:ln>
        </p:spPr>
      </p:pic>
      <p:pic>
        <p:nvPicPr>
          <p:cNvPr id="436" name="Picture 8" descr=""/>
          <p:cNvPicPr/>
          <p:nvPr/>
        </p:nvPicPr>
        <p:blipFill>
          <a:blip r:embed="rId2"/>
          <a:stretch/>
        </p:blipFill>
        <p:spPr>
          <a:xfrm>
            <a:off x="6666120" y="0"/>
            <a:ext cx="2344320" cy="427032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4" descr=""/>
          <p:cNvPicPr/>
          <p:nvPr/>
        </p:nvPicPr>
        <p:blipFill>
          <a:blip r:embed="rId3"/>
          <a:stretch/>
        </p:blipFill>
        <p:spPr>
          <a:xfrm>
            <a:off x="4068000" y="116640"/>
            <a:ext cx="1871640" cy="504000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2" descr=""/>
          <p:cNvPicPr/>
          <p:nvPr/>
        </p:nvPicPr>
        <p:blipFill>
          <a:blip r:embed="rId4"/>
          <a:stretch/>
        </p:blipFill>
        <p:spPr>
          <a:xfrm>
            <a:off x="899640" y="3640680"/>
            <a:ext cx="2484000" cy="3101040"/>
          </a:xfrm>
          <a:prstGeom prst="rect">
            <a:avLst/>
          </a:prstGeom>
          <a:ln w="0">
            <a:noFill/>
          </a:ln>
        </p:spPr>
      </p:pic>
      <p:pic>
        <p:nvPicPr>
          <p:cNvPr id="439" name="Picture 3" descr=""/>
          <p:cNvPicPr/>
          <p:nvPr/>
        </p:nvPicPr>
        <p:blipFill>
          <a:blip r:embed="rId5"/>
          <a:stretch/>
        </p:blipFill>
        <p:spPr>
          <a:xfrm>
            <a:off x="6444360" y="4279680"/>
            <a:ext cx="1549440" cy="246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Picture 3" descr=""/>
          <p:cNvPicPr/>
          <p:nvPr/>
        </p:nvPicPr>
        <p:blipFill>
          <a:blip r:embed="rId1"/>
          <a:stretch/>
        </p:blipFill>
        <p:spPr>
          <a:xfrm>
            <a:off x="755640" y="476640"/>
            <a:ext cx="3815640" cy="538920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2" descr=""/>
          <p:cNvPicPr/>
          <p:nvPr/>
        </p:nvPicPr>
        <p:blipFill>
          <a:blip r:embed="rId2"/>
          <a:stretch/>
        </p:blipFill>
        <p:spPr>
          <a:xfrm>
            <a:off x="5076000" y="404640"/>
            <a:ext cx="3887640" cy="568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Picture 2" descr="C:\Users\User\Desktop\РАБ СТОЛ 8.03.23\ФОРМ КВ ЧИТ\Io6K93aMyjg.jpg"/>
          <p:cNvPicPr/>
          <p:nvPr/>
        </p:nvPicPr>
        <p:blipFill>
          <a:blip r:embed="rId1"/>
          <a:stretch/>
        </p:blipFill>
        <p:spPr>
          <a:xfrm>
            <a:off x="467640" y="392400"/>
            <a:ext cx="4686840" cy="5499360"/>
          </a:xfrm>
          <a:prstGeom prst="rect">
            <a:avLst/>
          </a:prstGeom>
          <a:ln w="0">
            <a:noFill/>
          </a:ln>
        </p:spPr>
      </p:pic>
      <p:pic>
        <p:nvPicPr>
          <p:cNvPr id="443" name="Picture 2" descr=""/>
          <p:cNvPicPr/>
          <p:nvPr/>
        </p:nvPicPr>
        <p:blipFill>
          <a:blip r:embed="rId2"/>
          <a:stretch/>
        </p:blipFill>
        <p:spPr>
          <a:xfrm>
            <a:off x="5364000" y="3585240"/>
            <a:ext cx="3432600" cy="2306160"/>
          </a:xfrm>
          <a:prstGeom prst="rect">
            <a:avLst/>
          </a:prstGeom>
          <a:ln w="0">
            <a:noFill/>
          </a:ln>
        </p:spPr>
      </p:pic>
      <p:pic>
        <p:nvPicPr>
          <p:cNvPr id="444" name="Picture 2" descr=""/>
          <p:cNvPicPr/>
          <p:nvPr/>
        </p:nvPicPr>
        <p:blipFill>
          <a:blip r:embed="rId3"/>
          <a:stretch/>
        </p:blipFill>
        <p:spPr>
          <a:xfrm>
            <a:off x="5537520" y="410400"/>
            <a:ext cx="3085920" cy="181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Пирог 4"/>
          <p:cNvSpPr/>
          <p:nvPr/>
        </p:nvSpPr>
        <p:spPr>
          <a:xfrm>
            <a:off x="1691640" y="-243360"/>
            <a:ext cx="639720" cy="61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16560" rIns="16560" tIns="16560" bIns="16560" anchor="ctr">
            <a:noAutofit/>
          </a:bodyPr>
          <a:p>
            <a:pPr algn="ctr">
              <a:lnSpc>
                <a:spcPct val="90000"/>
              </a:lnSpc>
              <a:spcAft>
                <a:spcPts val="456"/>
              </a:spcAft>
            </a:pPr>
            <a:endParaRPr b="0" lang="ru-RU" sz="1300" spc="-1" strike="noStrike">
              <a:solidFill>
                <a:schemeClr val="dk1"/>
              </a:solidFill>
              <a:latin typeface="Calibri"/>
              <a:ea typeface="DejaVu Sans"/>
            </a:endParaRPr>
          </a:p>
        </p:txBody>
      </p:sp>
      <p:pic>
        <p:nvPicPr>
          <p:cNvPr id="446" name="Picture 2" descr="C:\Users\Наталья\Desktop\Лите функ грамоткность\vector-groups-of-students-reading-and-working-on-computer.jpg"/>
          <p:cNvPicPr/>
          <p:nvPr/>
        </p:nvPicPr>
        <p:blipFill>
          <a:blip r:embed="rId1"/>
          <a:stretch/>
        </p:blipFill>
        <p:spPr>
          <a:xfrm>
            <a:off x="2699640" y="2781000"/>
            <a:ext cx="3599640" cy="3219840"/>
          </a:xfrm>
          <a:prstGeom prst="rect">
            <a:avLst/>
          </a:prstGeom>
          <a:ln w="0">
            <a:noFill/>
          </a:ln>
        </p:spPr>
      </p:pic>
      <p:sp>
        <p:nvSpPr>
          <p:cNvPr id="447" name="PlaceHolder 1"/>
          <p:cNvSpPr>
            <a:spLocks noGrp="1"/>
          </p:cNvSpPr>
          <p:nvPr>
            <p:ph/>
          </p:nvPr>
        </p:nvSpPr>
        <p:spPr>
          <a:xfrm>
            <a:off x="499680" y="734040"/>
            <a:ext cx="8228880" cy="557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i="1" lang="ru-RU" sz="4000" spc="-1" strike="noStrike">
                <a:solidFill>
                  <a:srgbClr val="0070c0"/>
                </a:solidFill>
                <a:latin typeface="Times New Roman"/>
              </a:rPr>
              <a:t>Как хорошо уметь читать!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Прямоугольник 1"/>
          <p:cNvSpPr/>
          <p:nvPr/>
        </p:nvSpPr>
        <p:spPr>
          <a:xfrm>
            <a:off x="335160" y="459720"/>
            <a:ext cx="381564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***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А как мы читали?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Читали мы так —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Комната, стулья, стол,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 стола четыре угла,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 каждом углу по читателю,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 мамы Солоухин,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 отца Пушкин,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 сестры Стендаль,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 меня «Остров сокровищ»,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Восемь глаз,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Две пары очков.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Вечер, тишина в мире,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Сквозь занавеску луна видна.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Книги четыре,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Лампа одна.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А. Анпилов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Прямоугольник 2"/>
          <p:cNvSpPr/>
          <p:nvPr/>
        </p:nvSpPr>
        <p:spPr>
          <a:xfrm>
            <a:off x="4932000" y="459720"/>
            <a:ext cx="400464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Почитай мне, мама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Когда мне книжечку читает мама,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Совсем не то, что сам себе читаю.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Хотя я буквы все прекрасно знаю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 «Айболита» сам уже прочёл.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Но если мама с книжкой сядет рядом,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Как эту книжку слушать интересно!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Как будто в рубке капитан отважный,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Который не боится злых пиратов,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Как раз и есть я сам!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Или хожу в дозор я на границе,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Или в ракете направляюсь к Солнцу,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 космонавт бесстрашный - тоже 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Прошу тебя, ты почитай мне, мама.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Сегодня я как будто стану птицей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 бедную Дюймовочку спасу!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И. Токмакова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Рисунок 6" descr=""/>
          <p:cNvPicPr/>
          <p:nvPr/>
        </p:nvPicPr>
        <p:blipFill>
          <a:blip r:embed="rId1"/>
          <a:stretch/>
        </p:blipFill>
        <p:spPr>
          <a:xfrm>
            <a:off x="6802200" y="5157360"/>
            <a:ext cx="2056320" cy="128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0000"/>
                </a:solidFill>
                <a:latin typeface="Andalus"/>
              </a:rPr>
              <a:t>Почему семейное чтение практически исчезло как форма проведения семейного досуга? </a:t>
            </a:r>
            <a:br>
              <a:rPr sz="1800"/>
            </a:br>
            <a:r>
              <a:rPr b="0" i="1" lang="ru-RU" sz="1800" spc="-1" strike="noStrike">
                <a:solidFill>
                  <a:srgbClr val="000000"/>
                </a:solidFill>
                <a:latin typeface="Andalus"/>
              </a:rPr>
              <a:t>Что послужило причиной дистанцирования семьи от книги?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395640" y="1412640"/>
            <a:ext cx="8228880" cy="518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Во-первых, технологический процесс вытеснил книгу: игры, интернет, социальные сети и телевидение стали основной из причин развития у детей и молодежи так называемого «клипового мышления». Такое мышление самопроизвольно отбрасывает чтение книги как медленный и сложный способ получения информации, эмоций и впечатлений.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Во-вторых, отношение детей и родителей к чтению как к чему-то обязательному, на подсознательном уровне формирует негативное восприятие этого процесса.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В-третьих, у родителей отсутствует мотивация к чтению. Это обусловлено несколькими причинами: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родители не осознают значимости чтения ребенку вслух, не понимают, каким образом отсутствие этой семейной практики влияет на формирование читательской активности ребенка, не понимают разницы между чтением «Взрослый - ребенку» и «Самостоятельным чтением ребенка»;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родителям не интересен сам процесс чтения вслух ребенку, даже если родители сами активно читают книги. Эта процедура кажется им скучной;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родители видят более важные задачи для своего ребенка: успехи в школе, в спорте, посещение различных объединений дополнительного образования, направленных на формирование у детей полезных компетенций;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родители не видят быстрых результатов в практике семейного чтения, начинают считать этот способ приобщения ребенка к книге неэффективным;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ребенок проявляет негативное отношение к семейному чтению, потому что ему не интересна книга, которую родитель предлагает к чтению, или сам процесс чтения неинтересен, потому что родитель плохо, по мнению ребенка, читает (неэмоционально, не показывает картинки, читает тихо и т.д.).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В-четвертых, в семье могут отсутствовать детские издания, которые могут быть применимы в практике семейного чтения.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9057</TotalTime>
  <Application>LibreOffice/7.5.4.2$Windows_X86_64 LibreOffice_project/36ccfdc35048b057fd9854c757a8b67ec53977b6</Application>
  <AppVersion>15.0000</AppVersion>
  <Words>1389</Words>
  <Paragraphs>250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2019-10-12T13:15:44Z</dcterms:created>
  <dc:creator>Наталья</dc:creator>
  <dc:description/>
  <dc:language>ru-RU</dc:language>
  <cp:lastModifiedBy/>
  <cp:lastPrinted>2020-03-14T11:59:52Z</cp:lastPrinted>
  <dcterms:modified xsi:type="dcterms:W3CDTF">2023-10-31T11:36:10Z</dcterms:modified>
  <cp:revision>703</cp:revision>
  <dc:subject/>
  <dc:title>Литературная функциональная грамотность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Экран (4:3)</vt:lpwstr>
  </property>
  <property fmtid="{D5CDD505-2E9C-101B-9397-08002B2CF9AE}" pid="4" name="Slides">
    <vt:r8>73</vt:r8>
  </property>
</Properties>
</file>